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62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61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64" r:id="rId31"/>
    <p:sldId id="363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3399"/>
    <a:srgbClr val="A2C2E8"/>
    <a:srgbClr val="2D4F75"/>
    <a:srgbClr val="FF9900"/>
    <a:srgbClr val="CCCC00"/>
    <a:srgbClr val="20344C"/>
    <a:srgbClr val="36577E"/>
    <a:srgbClr val="325882"/>
    <a:srgbClr val="2B4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5" autoAdjust="0"/>
    <p:restoredTop sz="90241" autoAdjust="0"/>
  </p:normalViewPr>
  <p:slideViewPr>
    <p:cSldViewPr>
      <p:cViewPr>
        <p:scale>
          <a:sx n="80" d="100"/>
          <a:sy n="80" d="100"/>
        </p:scale>
        <p:origin x="-1860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58744-93C9-4828-8C82-9E5DBB54EA6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20486-4B94-4A35-BBC9-FFDD26C2D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4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0" y="4342141"/>
            <a:ext cx="5488281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0" y="4342141"/>
            <a:ext cx="5488281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Couple slides of the NWS process, could replace</a:t>
            </a:r>
            <a:r>
              <a:rPr lang="en-US" baseline="0" dirty="0" smtClean="0"/>
              <a:t> the next slide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22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Couple slides of the NWS process, could replace</a:t>
            </a:r>
            <a:r>
              <a:rPr lang="en-US" baseline="0" dirty="0" smtClean="0"/>
              <a:t> the next slide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22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Format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55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Format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68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Format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8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Format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83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Format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63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Format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28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Format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0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0" y="4342141"/>
            <a:ext cx="5488281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Format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8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could see lightning</a:t>
            </a:r>
            <a:r>
              <a:rPr lang="en-US" baseline="0" dirty="0" smtClean="0"/>
              <a:t> from the office at night. Doppler velocity indicates rotation in upper part of storm (above ~10k feet). Spotter reports a crucial to inform our messaging!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0F94B-8246-428A-B96A-BC94AE30CA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0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0F94B-8246-428A-B96A-BC94AE30CA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4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(talk</a:t>
            </a:r>
            <a:r>
              <a:rPr kumimoji="0" lang="en-US" altLang="en-US" sz="1200" b="1" i="1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 aviation and severe warnings here)</a:t>
            </a:r>
            <a:endParaRPr kumimoji="0" lang="en-US" altLang="en-US" sz="12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22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(talk</a:t>
            </a:r>
            <a:r>
              <a:rPr kumimoji="0" lang="en-US" altLang="en-US" sz="1200" b="1" i="1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 aviation and severe warnings here), put AWW example here</a:t>
            </a:r>
            <a:endParaRPr kumimoji="0" lang="en-US" altLang="en-US" sz="12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22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Jet stream and turbulence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8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air</a:t>
            </a:r>
            <a:r>
              <a:rPr lang="en-US" baseline="0" dirty="0" smtClean="0"/>
              <a:t> flows over a mountain range, it tends to behave like a wave as it moves up and down several times over and downwind of the mountain range. This wavy airflow is called a mountain wave. As the mountain wave rises again, just beyond the mountain range, the rising air expands, cools, and may condense into an extensive cloud band known as a Chinook Arch. A Chinook Arch often has a laminar (i.e. smooth appearance) and a sharp western edge facing the mountains. This cloud formation also indicates the presence of turbulence and strong downslope winds.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A9EEB-B1CE-4731-B5E2-81CBE523087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04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lenticular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6B9-D76B-4C45-A9D0-7DD520085BE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96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...Flood Warning Until Further Notice...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4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A9EEB-B1CE-4731-B5E2-81CBE523087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sym typeface="Wingdings" pitchFamily="2" charset="2"/>
              </a:rPr>
              <a:t></a:t>
            </a:r>
            <a:r>
              <a:rPr lang="en-US" altLang="en-US" b="1" i="1" smtClean="0"/>
              <a:t>NOTE:</a:t>
            </a:r>
            <a:r>
              <a:rPr lang="en-US" altLang="en-US" i="1" smtClean="0"/>
              <a:t>  Teach from slide.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250" indent="-280988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950" indent="-223838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4800" indent="-223838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4063" indent="-223838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81263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8463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95663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2863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D78260-DAD3-49F8-94BC-69AF1D428CB5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A9EEB-B1CE-4731-B5E2-81CBE523087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8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ym typeface="Wingdings"/>
              </a:rPr>
              <a:t></a:t>
            </a:r>
            <a:r>
              <a:rPr lang="en-US" b="1" i="1" dirty="0" smtClean="0"/>
              <a:t>NOTE:</a:t>
            </a:r>
            <a:r>
              <a:rPr lang="en-US" i="1" dirty="0" smtClean="0"/>
              <a:t>  Teach from slide.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 </a:t>
            </a:r>
          </a:p>
          <a:p>
            <a:pPr>
              <a:defRPr/>
            </a:pPr>
            <a:r>
              <a:rPr lang="en-US" dirty="0" smtClean="0">
                <a:sym typeface="Wingdings"/>
              </a:rPr>
              <a:t> </a:t>
            </a:r>
            <a:r>
              <a:rPr lang="en-US" dirty="0" smtClean="0"/>
              <a:t>The MIS provides a unique plain language, non-technical description of weather expected to occur over an extended period ranging from several hours up to about two (2) days.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>
              <a:defRPr/>
            </a:pPr>
            <a:r>
              <a:rPr lang="en-US" dirty="0" smtClean="0">
                <a:sym typeface="Wingdings"/>
              </a:rPr>
              <a:t> </a:t>
            </a:r>
            <a:r>
              <a:rPr lang="en-US" dirty="0" smtClean="0"/>
              <a:t>A MIS is distributed to: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 marL="360018" indent="-168758">
              <a:buFont typeface="Arial" pitchFamily="34" charset="0"/>
              <a:buChar char="•"/>
              <a:defRPr/>
            </a:pPr>
            <a:r>
              <a:rPr lang="en-US" dirty="0" smtClean="0"/>
              <a:t>Air Route Traffic Control Center (ARTCC) personnel</a:t>
            </a:r>
          </a:p>
          <a:p>
            <a:pPr marL="441272" indent="-441272">
              <a:spcBef>
                <a:spcPts val="0"/>
              </a:spcBef>
              <a:spcAft>
                <a:spcPts val="0"/>
              </a:spcAft>
              <a:tabLst>
                <a:tab pos="225011" algn="l"/>
              </a:tabLst>
              <a:defRPr/>
            </a:pPr>
            <a:r>
              <a:rPr lang="en-US" dirty="0" smtClean="0"/>
              <a:t> </a:t>
            </a:r>
            <a:endParaRPr lang="en-US" dirty="0" smtClean="0">
              <a:solidFill>
                <a:srgbClr val="0000FF"/>
              </a:solidFill>
              <a:latin typeface="Arial"/>
              <a:ea typeface="Times New Roman"/>
              <a:cs typeface="Times New Roman"/>
            </a:endParaRPr>
          </a:p>
          <a:p>
            <a:pPr marL="611905" indent="-611905">
              <a:spcBef>
                <a:spcPts val="0"/>
              </a:spcBef>
              <a:spcAft>
                <a:spcPts val="0"/>
              </a:spcAft>
              <a:tabLst>
                <a:tab pos="441272" algn="l"/>
              </a:tabLst>
              <a:defRPr/>
            </a:pPr>
            <a:r>
              <a:rPr lang="en-US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	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  <a:sym typeface="Symbol"/>
              </a:rPr>
              <a:t></a:t>
            </a:r>
            <a:r>
              <a:rPr lang="en-US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	</a:t>
            </a:r>
            <a:r>
              <a:rPr lang="en-US" dirty="0" smtClean="0"/>
              <a:t>Including Traffic Management Unit (TMU) personnel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 marL="360018" indent="-168758">
              <a:buFont typeface="Arial" pitchFamily="34" charset="0"/>
              <a:buChar char="•"/>
              <a:defRPr/>
            </a:pPr>
            <a:r>
              <a:rPr lang="en-US" dirty="0" smtClean="0"/>
              <a:t>Other supported centers</a:t>
            </a:r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 marL="360018" indent="-168758">
              <a:buFont typeface="Arial" pitchFamily="34" charset="0"/>
              <a:buChar char="•"/>
              <a:defRPr/>
            </a:pPr>
            <a:r>
              <a:rPr lang="en-US" dirty="0" smtClean="0"/>
              <a:t>A MIS is </a:t>
            </a:r>
            <a:r>
              <a:rPr lang="en-US" u="sng" dirty="0" smtClean="0"/>
              <a:t>not</a:t>
            </a:r>
            <a:r>
              <a:rPr lang="en-US" dirty="0" smtClean="0"/>
              <a:t> intended to be used by pilots.</a:t>
            </a:r>
            <a:endParaRPr 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0250" indent="-280988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23950" indent="-223838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74800" indent="-223838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24063" indent="-223838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81263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8463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95663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2863" indent="-22383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B0953C-3C53-439C-934F-4A519C2CBEB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0" y="4342141"/>
            <a:ext cx="5488281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0" y="4342141"/>
            <a:ext cx="5488281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0" y="4342141"/>
            <a:ext cx="5488281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0" y="4342141"/>
            <a:ext cx="5488281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60" y="4342141"/>
            <a:ext cx="5488281" cy="41154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6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3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5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1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8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8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0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6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1456B-A8CB-478B-A352-F1242DFF8E65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EE58C-4F22-4374-8F19-0791BF582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image" Target="../media/image83.png"/><Relationship Id="rId9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microsoft.com/office/2007/relationships/hdphoto" Target="../media/hdphoto5.wdp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14400"/>
            <a:ext cx="9067800" cy="35814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Aviation Weather Safety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4191000"/>
            <a:ext cx="3657600" cy="2514600"/>
          </a:xfrm>
          <a:ln>
            <a:miter lim="800000"/>
            <a:headEnd/>
            <a:tailEnd/>
          </a:ln>
          <a:extLst/>
        </p:spPr>
        <p:txBody>
          <a:bodyPr anchor="ctr">
            <a:noAutofit/>
          </a:bodyPr>
          <a:lstStyle/>
          <a:p>
            <a:pPr algn="r" eaLnBrk="1" hangingPunct="1">
              <a:spcBef>
                <a:spcPts val="0"/>
              </a:spcBef>
              <a:defRPr/>
            </a:pPr>
            <a:r>
              <a:rPr lang="en-US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Jason Anglin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National Weather Service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Great Falls, MT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jason.anglin@noaa.gov</a:t>
            </a:r>
          </a:p>
        </p:txBody>
      </p:sp>
      <p:pic>
        <p:nvPicPr>
          <p:cNvPr id="4" name="Picture 3" descr="National Weather Servic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21265" y="4191000"/>
            <a:ext cx="3657600" cy="2514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875" dir="270372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2800" b="1" i="1">
                <a:solidFill>
                  <a:srgbClr val="F5F888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2400" b="1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 i="1">
                <a:solidFill>
                  <a:srgbClr val="F5F888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en-US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Roger Martin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National Weather Service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Wichita, KS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roger.martin@noaa.gov</a:t>
            </a:r>
          </a:p>
        </p:txBody>
      </p:sp>
    </p:spTree>
    <p:extLst>
      <p:ext uri="{BB962C8B-B14F-4D97-AF65-F5344CB8AC3E}">
        <p14:creationId xmlns:p14="http://schemas.microsoft.com/office/powerpoint/2010/main" val="104718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Aviation Weather Center</a:t>
            </a:r>
            <a:endParaRPr lang="en-US" sz="3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>
          <a:xfrm>
            <a:off x="1979" y="1219200"/>
            <a:ext cx="3728763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Located in Kansas City, MO there mission is to deliver consistent, timely, and accurate weather information for the world airspace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 important airspace forecasts (AIRMETS) and hazardous airspace warnings (SIGMETS)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742" y="1379159"/>
            <a:ext cx="5237822" cy="433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884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80744"/>
            <a:ext cx="5669280" cy="46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Aviation Weather Center</a:t>
            </a:r>
            <a:endParaRPr lang="en-US" sz="3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>
          <a:xfrm>
            <a:off x="78179" y="1380744"/>
            <a:ext cx="3579421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AIRMET – Advises of weather that maybe hazardous to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aircraft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IFR conditions (AIRMET Sierra), Turbulence (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AIRMET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Tango), and Icing (AIRMET Zulu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include convective activity </a:t>
            </a:r>
          </a:p>
        </p:txBody>
      </p:sp>
    </p:spTree>
    <p:extLst>
      <p:ext uri="{BB962C8B-B14F-4D97-AF65-F5344CB8AC3E}">
        <p14:creationId xmlns:p14="http://schemas.microsoft.com/office/powerpoint/2010/main" val="276172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81" y="1380744"/>
            <a:ext cx="5879631" cy="425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Aviation Weather Center</a:t>
            </a:r>
            <a:endParaRPr lang="en-US" sz="3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>
          <a:xfrm>
            <a:off x="0" y="1377775"/>
            <a:ext cx="3179814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affect an area of at least 3000 square miles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issued for 6 hour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periods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Amended as necessary</a:t>
            </a:r>
          </a:p>
        </p:txBody>
      </p:sp>
    </p:spTree>
    <p:extLst>
      <p:ext uri="{BB962C8B-B14F-4D97-AF65-F5344CB8AC3E}">
        <p14:creationId xmlns:p14="http://schemas.microsoft.com/office/powerpoint/2010/main" val="1692867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Aviation Weather Center</a:t>
            </a:r>
            <a:endParaRPr lang="en-US" sz="3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2819400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SIGMET – Advises of significant weather that is potentially dangerous to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aircraft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Severe Icing, Severe or Extreme Turbulence, Dust/Sand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Storms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Volcanic Ash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619809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369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1447799"/>
            <a:ext cx="6171043" cy="44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Aviation Weather Center</a:t>
            </a:r>
            <a:endParaRPr lang="en-US" sz="3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2819400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Convective SIGMET – Advises of hazards associated with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thunderstorms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line of thunderstorms, area of thunderstorms, and embedded or severe thunderstorms</a:t>
            </a:r>
          </a:p>
        </p:txBody>
      </p:sp>
    </p:spTree>
    <p:extLst>
      <p:ext uri="{BB962C8B-B14F-4D97-AF65-F5344CB8AC3E}">
        <p14:creationId xmlns:p14="http://schemas.microsoft.com/office/powerpoint/2010/main" val="2880151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51758"/>
            <a:ext cx="6222042" cy="449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Aviation Weather Center</a:t>
            </a:r>
            <a:endParaRPr lang="en-US" sz="3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2819400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convective SIGMET imply severe or greater turbulence, severe icing, and low level wind shear</a:t>
            </a:r>
          </a:p>
        </p:txBody>
      </p:sp>
    </p:spTree>
    <p:extLst>
      <p:ext uri="{BB962C8B-B14F-4D97-AF65-F5344CB8AC3E}">
        <p14:creationId xmlns:p14="http://schemas.microsoft.com/office/powerpoint/2010/main" val="3842251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842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www.aviationweather.gov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447800"/>
            <a:ext cx="5486400" cy="484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Useful TAF Products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534432" y="1981200"/>
            <a:ext cx="808968" cy="38231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4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400800" cy="494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1371600" y="5689270"/>
            <a:ext cx="13716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4" y="1726870"/>
            <a:ext cx="8910638" cy="327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Useful Non-TAF Products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11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-152400"/>
            <a:ext cx="91440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TAFs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8915400" cy="5715000"/>
          </a:xfrm>
        </p:spPr>
        <p:txBody>
          <a:bodyPr/>
          <a:lstStyle/>
          <a:p>
            <a:pPr>
              <a:buClr>
                <a:schemeClr val="bg1"/>
              </a:buClr>
            </a:pPr>
            <a:endParaRPr lang="en-US" altLang="en-US" sz="2800" b="0" dirty="0" smtClean="0"/>
          </a:p>
          <a:p>
            <a:pPr>
              <a:buClr>
                <a:schemeClr val="bg1"/>
              </a:buClr>
            </a:pPr>
            <a:r>
              <a:rPr lang="en-US" altLang="en-US" sz="2800" b="0" dirty="0" smtClean="0">
                <a:solidFill>
                  <a:schemeClr val="bg1"/>
                </a:solidFill>
              </a:rPr>
              <a:t>Focus </a:t>
            </a:r>
            <a:r>
              <a:rPr lang="en-US" altLang="en-US" sz="2800" b="0" dirty="0">
                <a:solidFill>
                  <a:schemeClr val="bg1"/>
                </a:solidFill>
              </a:rPr>
              <a:t>of NWS </a:t>
            </a:r>
            <a:r>
              <a:rPr lang="en-US" altLang="en-US" sz="2800" b="0" dirty="0" smtClean="0">
                <a:solidFill>
                  <a:schemeClr val="bg1"/>
                </a:solidFill>
              </a:rPr>
              <a:t>Local Office service </a:t>
            </a:r>
            <a:r>
              <a:rPr lang="en-US" altLang="en-US" sz="2800" b="0" dirty="0">
                <a:solidFill>
                  <a:schemeClr val="bg1"/>
                </a:solidFill>
              </a:rPr>
              <a:t>to aviation community</a:t>
            </a:r>
          </a:p>
          <a:p>
            <a:pPr lvl="1">
              <a:buClr>
                <a:schemeClr val="bg1"/>
              </a:buClr>
            </a:pPr>
            <a:r>
              <a:rPr lang="en-US" altLang="en-US" b="0" dirty="0">
                <a:solidFill>
                  <a:schemeClr val="bg1"/>
                </a:solidFill>
              </a:rPr>
              <a:t>Tackles most important aviation weather hazard: </a:t>
            </a:r>
            <a:r>
              <a:rPr lang="en-US" altLang="en-US" b="0" u="sng" dirty="0">
                <a:solidFill>
                  <a:srgbClr val="FFFF00"/>
                </a:solidFill>
              </a:rPr>
              <a:t>Weather for Take-Off and </a:t>
            </a:r>
            <a:r>
              <a:rPr lang="en-US" altLang="en-US" b="0" u="sng" dirty="0" smtClean="0">
                <a:solidFill>
                  <a:srgbClr val="FFFF00"/>
                </a:solidFill>
              </a:rPr>
              <a:t>Landing</a:t>
            </a:r>
            <a:endParaRPr lang="en-US" altLang="en-US" b="0" u="sng" dirty="0">
              <a:solidFill>
                <a:srgbClr val="FFFF00"/>
              </a:solidFill>
            </a:endParaRPr>
          </a:p>
          <a:p>
            <a:pPr>
              <a:buClr>
                <a:schemeClr val="bg1"/>
              </a:buClr>
            </a:pPr>
            <a:r>
              <a:rPr lang="en-US" altLang="en-US" sz="2800" b="0" dirty="0" smtClean="0">
                <a:solidFill>
                  <a:schemeClr val="bg1"/>
                </a:solidFill>
              </a:rPr>
              <a:t>0-24hr (sometimes 30 </a:t>
            </a:r>
            <a:r>
              <a:rPr lang="en-US" altLang="en-US" sz="2800" b="0" dirty="0" err="1" smtClean="0">
                <a:solidFill>
                  <a:schemeClr val="bg1"/>
                </a:solidFill>
              </a:rPr>
              <a:t>hr</a:t>
            </a:r>
            <a:r>
              <a:rPr lang="en-US" altLang="en-US" sz="2800" b="0" dirty="0" smtClean="0">
                <a:solidFill>
                  <a:schemeClr val="bg1"/>
                </a:solidFill>
              </a:rPr>
              <a:t>) </a:t>
            </a:r>
            <a:r>
              <a:rPr lang="en-US" altLang="en-US" sz="2800" b="0" dirty="0">
                <a:solidFill>
                  <a:schemeClr val="bg1"/>
                </a:solidFill>
              </a:rPr>
              <a:t>forecast of aviation-critical weather elements specific to 5 mile radius from center of airfield</a:t>
            </a:r>
          </a:p>
          <a:p>
            <a:pPr>
              <a:buClr>
                <a:schemeClr val="bg1"/>
              </a:buClr>
            </a:pPr>
            <a:r>
              <a:rPr lang="en-US" altLang="en-US" sz="2800" b="0" dirty="0">
                <a:solidFill>
                  <a:schemeClr val="bg1"/>
                </a:solidFill>
              </a:rPr>
              <a:t>Issued </a:t>
            </a:r>
            <a:r>
              <a:rPr lang="en-US" altLang="en-US" sz="2800" b="0" dirty="0" smtClean="0">
                <a:solidFill>
                  <a:schemeClr val="bg1"/>
                </a:solidFill>
              </a:rPr>
              <a:t>at least 4 </a:t>
            </a:r>
            <a:r>
              <a:rPr lang="en-US" altLang="en-US" sz="2800" b="0" dirty="0">
                <a:solidFill>
                  <a:schemeClr val="bg1"/>
                </a:solidFill>
              </a:rPr>
              <a:t>times </a:t>
            </a:r>
            <a:r>
              <a:rPr lang="en-US" altLang="en-US" sz="2800" b="0" dirty="0" smtClean="0">
                <a:solidFill>
                  <a:schemeClr val="bg1"/>
                </a:solidFill>
              </a:rPr>
              <a:t>daily (some sites every 3 hours)</a:t>
            </a:r>
            <a:endParaRPr lang="en-US" altLang="en-US" sz="2800" b="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altLang="en-US" sz="2800" b="0" dirty="0">
                <a:solidFill>
                  <a:schemeClr val="bg1"/>
                </a:solidFill>
              </a:rPr>
              <a:t>Amended as </a:t>
            </a:r>
            <a:r>
              <a:rPr lang="en-US" altLang="en-US" sz="2800" b="0" dirty="0" smtClean="0">
                <a:solidFill>
                  <a:schemeClr val="bg1"/>
                </a:solidFill>
              </a:rPr>
              <a:t>necessary – Most ASOS amended for wind, sky, visibility, and weather unless noted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32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TAFs Created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247" y="1531088"/>
            <a:ext cx="32004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Forecasters use a program called </a:t>
            </a:r>
            <a:r>
              <a:rPr lang="en-US" sz="2800" dirty="0" err="1" smtClean="0">
                <a:solidFill>
                  <a:schemeClr val="bg1"/>
                </a:solidFill>
              </a:rPr>
              <a:t>AvnFPS</a:t>
            </a:r>
            <a:r>
              <a:rPr lang="en-US" sz="2800" dirty="0" smtClean="0">
                <a:solidFill>
                  <a:schemeClr val="bg1"/>
                </a:solidFill>
              </a:rPr>
              <a:t> to monitor and edit </a:t>
            </a:r>
            <a:r>
              <a:rPr lang="en-US" sz="2800" dirty="0" smtClean="0">
                <a:solidFill>
                  <a:schemeClr val="bg1"/>
                </a:solidFill>
              </a:rPr>
              <a:t>TAFs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Clicking on TAF Editor Opens the TAF Edit Interface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5" y="1295400"/>
            <a:ext cx="5821005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48" y="914400"/>
            <a:ext cx="4209452" cy="53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2438400"/>
            <a:ext cx="9144000" cy="2590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About the NWS, and the services we can provide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TAFs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Meteorology Pro Tips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-9525"/>
            <a:ext cx="9144000" cy="10668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Objectives</a:t>
            </a:r>
            <a:endParaRPr lang="en-US" sz="4400" b="0" kern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Are TAFs Created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247" y="990600"/>
            <a:ext cx="32004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Forecasters then use a variety of methods to create </a:t>
            </a:r>
            <a:r>
              <a:rPr lang="en-US" sz="2800" dirty="0" smtClean="0">
                <a:solidFill>
                  <a:schemeClr val="bg1"/>
                </a:solidFill>
              </a:rPr>
              <a:t>TAFs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Some use new DAS </a:t>
            </a:r>
            <a:r>
              <a:rPr lang="en-US" sz="2800" dirty="0" smtClean="0">
                <a:solidFill>
                  <a:schemeClr val="bg1"/>
                </a:solidFill>
              </a:rPr>
              <a:t>methods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Some use Model </a:t>
            </a:r>
            <a:r>
              <a:rPr lang="en-US" sz="2800" dirty="0" smtClean="0">
                <a:solidFill>
                  <a:schemeClr val="bg1"/>
                </a:solidFill>
              </a:rPr>
              <a:t>Data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Some use model soundings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43059"/>
            <a:ext cx="5181600" cy="5364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1" y="1006008"/>
            <a:ext cx="5295389" cy="5063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006008"/>
            <a:ext cx="5257800" cy="53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92754"/>
            <a:ext cx="6339238" cy="5431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151888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all Else Fails….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79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28600" y="1905000"/>
            <a:ext cx="74911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KGTF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241732Z </a:t>
            </a:r>
            <a:r>
              <a:rPr lang="en-US" alt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2418/2518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23012G19KT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BKN060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TEMPO 2420/2423 VRB35G50KT 2SM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-TSRA BKN030CB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FM242300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22006KT 3SM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OVC030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FM250600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250010KT 4SM –SHRA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OVC050= 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1600200" y="228600"/>
            <a:ext cx="624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 Format</a:t>
            </a:r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95661" name="Line 1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8100">
            <a:solidFill>
              <a:srgbClr val="EF26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66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9740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TAF issuance and valid dates. This example would be 24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of current month 18z to 25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of current month 18z. Usually always 24 hours unless amended.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154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28600" y="2299017"/>
            <a:ext cx="74911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KGTF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241732Z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2418/2518 </a:t>
            </a:r>
            <a:r>
              <a:rPr lang="en-US" alt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23012G19KT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BKN060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TEMPO 2420/2423 VRB35G50KT 2SM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-TSRA BKN030CB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FM242300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22006KT 3SM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OVC030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FM250600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250010KT 4SM –SHRA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OVC050= 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1600200" y="228600"/>
            <a:ext cx="624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/>
                </a:solidFill>
              </a:rPr>
              <a:t>Current </a:t>
            </a:r>
            <a:r>
              <a:rPr lang="en-US" altLang="en-US" sz="3600" b="1" dirty="0">
                <a:solidFill>
                  <a:schemeClr val="bg1"/>
                </a:solidFill>
              </a:rPr>
              <a:t>TAF Format</a:t>
            </a:r>
            <a:r>
              <a:rPr lang="en-US" altLang="en-US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95661" name="Line 1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8100">
            <a:solidFill>
              <a:srgbClr val="EF26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66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9740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Wind group: direction followed by speed in knots. VRB means variable and usually put with 06 Knots or less. WS means wind shear.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06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28600" y="2299017"/>
            <a:ext cx="74911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KGTF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241732Z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2418/2518 23012G19KT </a:t>
            </a:r>
            <a:r>
              <a:rPr lang="en-US" alt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BKN060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TEMPO 2420/2423 VRB35G50KT 2SM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-TSRA BKN030CB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FM242300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22006KT 3SM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OVC030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FM250600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250010KT 4SM –SHRA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OVC050= 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1600200" y="228600"/>
            <a:ext cx="624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 Format</a:t>
            </a:r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95661" name="Line 1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8100">
            <a:solidFill>
              <a:srgbClr val="EF26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66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974068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Visibility and weather (if present). P6SM means &gt; 6 SM expected. Weather can be anything including rain, thunderstorms, snow, fog, vicinity fog (VCFG) or showers (VCSH), and many more.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188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28600" y="2299017"/>
            <a:ext cx="74911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KGTF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241732Z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2418/2518 23012G19KT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4SM -SHRA </a:t>
            </a:r>
            <a:r>
              <a:rPr lang="en-US" alt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BKN060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TEMPO 2420/2423 VRB35G50KT 2SM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-TSRA BKN030CB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FM242300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22006KT 3SM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OVC030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FM250600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250010KT 4SM –SHRA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OVC050= 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1600200" y="228600"/>
            <a:ext cx="624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 Format</a:t>
            </a:r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95661" name="Line 1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8100">
            <a:solidFill>
              <a:srgbClr val="EF26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66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974068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Sky cover in thousands or hundreds of feet. A number in only the far right would be in hundreds of feet. Thunderstorms will include a CB. SKC means sky clear otherwise you will see FEW (Few clouds), SCT (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cattered clouds), BKN (Broken clouds), and OVC (Overcast).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36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28600" y="2299017"/>
            <a:ext cx="74911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KGTF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241732Z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2418/2518 23012G19KT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BKN060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alt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TEMPO 2420/2423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VRB35G50KT 2SM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-TSRA BKN030CB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FM242300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22006KT 3SM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OVC030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FM250600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250010KT 4SM –SHRA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OVC050= 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1600200" y="228600"/>
            <a:ext cx="624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</a:t>
            </a:r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 Format </a:t>
            </a:r>
          </a:p>
        </p:txBody>
      </p:sp>
      <p:sp>
        <p:nvSpPr>
          <p:cNvPr id="795661" name="Line 1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8100">
            <a:solidFill>
              <a:srgbClr val="EF26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66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974068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Tempo group are for short term changes in conditions, that are expected to last longer than a half hour. Limited to only the first 9-12 hours of the valid TAF period. Time format is similar to the top line time format, then will be followed by the expected change in weather.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578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28600" y="2299017"/>
            <a:ext cx="74911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KGTF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241732Z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2418/2518 23012G19KT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BKN060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TEMPO 2420/2423 VRB35G50KT 2SM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-TSRA BKN030CB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FM242300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22006KT 3SM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OVC030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FM250600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250010KT 4SM –SHRA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OVC050= 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1600200" y="228600"/>
            <a:ext cx="624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</a:t>
            </a:r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 Format </a:t>
            </a:r>
          </a:p>
        </p:txBody>
      </p:sp>
      <p:sp>
        <p:nvSpPr>
          <p:cNvPr id="795661" name="Line 1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8100">
            <a:solidFill>
              <a:srgbClr val="EF26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66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97406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Group (FM) is used for changing prevailing conditions and will include all required elements. Time format is DDHHHH, or date and hour.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438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28600" y="2299017"/>
            <a:ext cx="74911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KGTF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241732Z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2418/2518 23012G19KT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BKN060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TEMPO 2420/2423 VRB35G50KT 2SM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-TSRA BKN030CB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FM242300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22006KT 3SM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OVC030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FM250600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250010KT 4SM –SHRA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OVC050</a:t>
            </a:r>
            <a:r>
              <a:rPr lang="en-US" alt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altLang="en-US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1600200" y="228600"/>
            <a:ext cx="624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</a:t>
            </a:r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TAF Format </a:t>
            </a:r>
          </a:p>
        </p:txBody>
      </p:sp>
      <p:sp>
        <p:nvSpPr>
          <p:cNvPr id="795661" name="Line 1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8100">
            <a:solidFill>
              <a:srgbClr val="EF26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66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9740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Equal Sign (=) means the end of TAF. 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21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228600" y="2295144"/>
            <a:ext cx="8686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KGTF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241732Z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2418/2518 230012G19KT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BKN060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TEMPO 2420/2423 VRB35G50KT 2SM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-TSRA BKN030CB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FM242300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22006KT 3SM -SHRA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OVC030</a:t>
            </a:r>
            <a:endParaRPr lang="en-US" altLang="en-US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FM250600 </a:t>
            </a:r>
            <a:r>
              <a:rPr lang="en-US" alt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250010KT 4SM –SHRA </a:t>
            </a:r>
            <a:r>
              <a:rPr lang="en-US" altLang="en-US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OVC050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alt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PROB30 2504/2506 1SM –SN BKN010</a:t>
            </a:r>
            <a:endParaRPr lang="en-US" altLang="en-US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990600" y="228600"/>
            <a:ext cx="807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PROB30? 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5661" name="Line 13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38100">
            <a:solidFill>
              <a:srgbClr val="EF261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66FF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1" y="40386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PROB30 groups are used to convey a 30 percent chance of a certain change in prevailing conditions. The time format is similar to Tempo Groups with DDHH/DDHH. What follows is the condition that has a 30% chance of occurring instead of the prevailing conditions. Can be used anytime after the first 9 hours of the valid TAF.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457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NWS Weather Forecast Offices</a:t>
            </a:r>
            <a:endParaRPr lang="en-US" sz="3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>
          <a:xfrm>
            <a:off x="9525" y="990600"/>
            <a:ext cx="4343400" cy="5257800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122 offices covering the U.S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and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 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elationships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Local,  State, and Federal Government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entities</a:t>
            </a: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expert advice to Emergency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Managers</a:t>
            </a: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eedback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Products and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wareness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ducation programs</a:t>
            </a: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volunteer 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bservers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</a:t>
            </a: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potters</a:t>
            </a:r>
            <a:endParaRPr lang="en-US" sz="2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43400" y="1314449"/>
            <a:ext cx="4495800" cy="3066443"/>
          </a:xfrm>
          <a:prstGeom prst="rect">
            <a:avLst/>
          </a:prstGeom>
          <a:ln w="57150"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53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Prevailing Wind for the Summer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076" name="Picture 4" descr="http://mesonet.agron.iastate.edu/onsite/windrose/climate/monthly/06/GTF_ju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8" y="2438400"/>
            <a:ext cx="2895599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esonet.agron.iastate.edu/onsite/windrose/climate/monthly/07/GTF_ju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38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mesonet.agron.iastate.edu/onsite/windrose/climate/monthly/08/GTF_au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66800" y="0"/>
            <a:ext cx="7924800" cy="95213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Know Your Winds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1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3434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Prevailing Wind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050" name="Picture 2" descr="http://mesonet.agron.iastate.edu/onsite/windrose/climate/yearly/GTF_year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4" y="1870116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37730"/>
            <a:ext cx="7924800" cy="95287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Know Your Winds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08413"/>
            <a:ext cx="3352382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91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76200"/>
            <a:ext cx="84582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Thunderstorms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13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419600" cy="48005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occur anytime in the mountain west, but most common in afternoon / evening during spring, summer, and into </a:t>
            </a:r>
            <a:r>
              <a:rPr lang="en-US" dirty="0" smtClean="0">
                <a:solidFill>
                  <a:schemeClr val="bg1"/>
                </a:solidFill>
              </a:rPr>
              <a:t>fall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Require warm, humid air that becomes unstable when lifted </a:t>
            </a:r>
            <a:r>
              <a:rPr lang="en-US" dirty="0" smtClean="0">
                <a:solidFill>
                  <a:schemeClr val="bg1"/>
                </a:solidFill>
              </a:rPr>
              <a:t>upward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Generally ½ hour to </a:t>
            </a:r>
            <a:r>
              <a:rPr lang="en-US" dirty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hours life-cycle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Thunderstorms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ttps://8838ab56-a-7e0e2311-s-sites.googlegroups.com/a/noaa.gov/nws-wr-tfx/weather-stories/20170601_170733.jpg?attachauth=ANoY7cpTCd-IaPwrySyDuhMo9FwSuCjG7Lrkh0vGRT3KQlzYSFquPR3dy1Uqqe0aZv08XuADi2XDig4v0hJrMjQaNYhnzGug7Tru5vMJY3LivWDksJHk8jeYzv6ZfpO689Q7u-XysO-L94upby5SYqY16jvEamNdnwrcVSLAmyNa8FsrHqCWTRq3b9-Kh08sW-T8LH6HCXlF1_vZ6Cb8Y5el0rTNVIc0XTQvZkpaegZWtVarkvulSKc%3D&amp;attredirects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4200927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615343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Possible Hazards: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Lightning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Gusty winds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Torrential rain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Small hail – (GR)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Usually not severe, but bears watching: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Possible flash flooding if stationary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May evolve into a Supercell thunderstorm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05" y="1600200"/>
            <a:ext cx="4812695" cy="269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62650" y="430890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NWS </a:t>
            </a:r>
            <a:r>
              <a:rPr lang="en-US" sz="1200" dirty="0" err="1" smtClean="0">
                <a:solidFill>
                  <a:schemeClr val="bg1"/>
                </a:solidFill>
                <a:latin typeface="Calibri"/>
              </a:rPr>
              <a:t>Jetsream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– Online School for Weather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Multi-cell Thunderstorms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4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Hazards: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Lightning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Damaging winds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Torrential rain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Large hail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Possible Tornado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Rotating central core </a:t>
            </a:r>
            <a:r>
              <a:rPr lang="en-US" dirty="0" smtClean="0">
                <a:solidFill>
                  <a:schemeClr val="bg1"/>
                </a:solidFill>
              </a:rPr>
              <a:t>– “mesocyclone”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 produce severe weather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Wind gusts 58 mph (50 </a:t>
            </a:r>
            <a:r>
              <a:rPr lang="en-US" dirty="0" err="1" smtClean="0">
                <a:solidFill>
                  <a:schemeClr val="bg1"/>
                </a:solidFill>
              </a:rPr>
              <a:t>kts</a:t>
            </a:r>
            <a:r>
              <a:rPr lang="en-US" dirty="0" smtClean="0">
                <a:solidFill>
                  <a:schemeClr val="bg1"/>
                </a:solidFill>
              </a:rPr>
              <a:t>) or higher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1-inch diameter hail (size of a quarter) or larger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Tornado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2650" y="40386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NWS </a:t>
            </a:r>
            <a:r>
              <a:rPr lang="en-US" sz="1200" dirty="0" err="1" smtClean="0">
                <a:solidFill>
                  <a:schemeClr val="bg1"/>
                </a:solidFill>
                <a:latin typeface="Calibri"/>
              </a:rPr>
              <a:t>Jetsream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– Online School for Weather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1143000"/>
            <a:ext cx="4667251" cy="29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c 2"/>
          <p:cNvSpPr/>
          <p:nvPr/>
        </p:nvSpPr>
        <p:spPr>
          <a:xfrm rot="10520236">
            <a:off x="6097892" y="3018257"/>
            <a:ext cx="1150904" cy="194153"/>
          </a:xfrm>
          <a:prstGeom prst="arc">
            <a:avLst>
              <a:gd name="adj1" fmla="val 10800000"/>
              <a:gd name="adj2" fmla="val 0"/>
            </a:avLst>
          </a:prstGeom>
          <a:ln w="50800">
            <a:solidFill>
              <a:schemeClr val="bg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Supercell Thunderstorms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5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3973" y="50292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Radar Reflectivity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6804" y="2286000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Doppler Velocity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\\204.145.202.220\TFX_HOME\paul.nutter\Desktop\re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4545328" cy="3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204.145.202.220\TFX_HOME\paul.nutter\Desktop\v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743200"/>
            <a:ext cx="4086225" cy="35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581400" y="1828800"/>
            <a:ext cx="685800" cy="69746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19800" y="12954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9:36pm July 4 2015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58000" y="3429000"/>
            <a:ext cx="685800" cy="69746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Thunderstorms on Radar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5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0" y="1028686"/>
            <a:ext cx="7669782" cy="511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2368" y="6096000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Roger Hill, </a:t>
            </a:r>
            <a:r>
              <a:rPr lang="en-US" sz="1200" dirty="0" err="1" smtClean="0">
                <a:solidFill>
                  <a:schemeClr val="bg1"/>
                </a:solidFill>
                <a:latin typeface="Calibri"/>
              </a:rPr>
              <a:t>Silverlining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Tours. North-central MT, June 4</a:t>
            </a:r>
            <a:r>
              <a:rPr lang="en-US" sz="1200" baseline="30000" dirty="0" smtClean="0">
                <a:solidFill>
                  <a:schemeClr val="bg1"/>
                </a:solidFill>
                <a:latin typeface="Calibri"/>
              </a:rPr>
              <a:t>th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2012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>
            <a:off x="2532536" y="4724400"/>
            <a:ext cx="3639664" cy="457200"/>
          </a:xfrm>
          <a:prstGeom prst="arc">
            <a:avLst>
              <a:gd name="adj1" fmla="val 10800000"/>
              <a:gd name="adj2" fmla="val 21463186"/>
            </a:avLst>
          </a:prstGeom>
          <a:ln w="50800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7010400" y="4267200"/>
            <a:ext cx="1371600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010400" y="3657600"/>
            <a:ext cx="0" cy="609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010400" y="4267200"/>
            <a:ext cx="0" cy="533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62800" y="3897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Radar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4267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Spotter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Montana Supercell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8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981200"/>
            <a:ext cx="4817873" cy="36134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27473" y="56388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Marie Smith, near Lame Deer MT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1949" y="990600"/>
            <a:ext cx="3657600" cy="4467999"/>
          </a:xfrm>
        </p:spPr>
        <p:txBody>
          <a:bodyPr>
            <a:noAutofit/>
          </a:bodyPr>
          <a:lstStyle/>
          <a:p>
            <a:r>
              <a:rPr lang="en-US" sz="2300" dirty="0" smtClean="0">
                <a:solidFill>
                  <a:schemeClr val="bg1"/>
                </a:solidFill>
              </a:rPr>
              <a:t>Lowering of cloud base near trailing edge of a mature </a:t>
            </a:r>
            <a:r>
              <a:rPr lang="en-US" sz="2300" dirty="0" smtClean="0">
                <a:solidFill>
                  <a:schemeClr val="bg1"/>
                </a:solidFill>
              </a:rPr>
              <a:t>Supercell</a:t>
            </a:r>
          </a:p>
          <a:p>
            <a:pPr marL="0" indent="0">
              <a:buNone/>
            </a:pPr>
            <a:endParaRPr lang="en-US" sz="2300" dirty="0" smtClean="0">
              <a:solidFill>
                <a:schemeClr val="bg1"/>
              </a:solidFill>
            </a:endParaRPr>
          </a:p>
          <a:p>
            <a:r>
              <a:rPr lang="en-US" sz="2300" dirty="0" smtClean="0">
                <a:solidFill>
                  <a:schemeClr val="bg1"/>
                </a:solidFill>
              </a:rPr>
              <a:t>Marks condensation at point of strongest </a:t>
            </a:r>
            <a:r>
              <a:rPr lang="en-US" sz="2300" u="sng" dirty="0" smtClean="0">
                <a:solidFill>
                  <a:srgbClr val="FF0000"/>
                </a:solidFill>
              </a:rPr>
              <a:t>inflow</a:t>
            </a:r>
          </a:p>
          <a:p>
            <a:pPr marL="0" indent="0">
              <a:buNone/>
            </a:pPr>
            <a:endParaRPr lang="en-US" sz="2300" u="sng" dirty="0" smtClean="0">
              <a:solidFill>
                <a:srgbClr val="FF0000"/>
              </a:solidFill>
            </a:endParaRPr>
          </a:p>
          <a:p>
            <a:r>
              <a:rPr lang="en-US" sz="2300" dirty="0" smtClean="0">
                <a:solidFill>
                  <a:schemeClr val="bg1"/>
                </a:solidFill>
              </a:rPr>
              <a:t>Sometimes rotates with </a:t>
            </a:r>
            <a:r>
              <a:rPr lang="en-US" sz="2300" dirty="0" smtClean="0">
                <a:solidFill>
                  <a:schemeClr val="bg1"/>
                </a:solidFill>
              </a:rPr>
              <a:t>mesocyclone</a:t>
            </a:r>
          </a:p>
          <a:p>
            <a:pPr marL="0" indent="0">
              <a:buNone/>
            </a:pPr>
            <a:endParaRPr lang="en-US" sz="2300" dirty="0" smtClean="0">
              <a:solidFill>
                <a:schemeClr val="bg1"/>
              </a:solidFill>
            </a:endParaRPr>
          </a:p>
          <a:p>
            <a:r>
              <a:rPr lang="en-US" sz="2300" dirty="0" smtClean="0">
                <a:solidFill>
                  <a:schemeClr val="bg1"/>
                </a:solidFill>
              </a:rPr>
              <a:t>Lots of “scud” lifting into wall cloud; transient activity that falsely looks like funnels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010400" y="4817996"/>
            <a:ext cx="68452" cy="57895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9722396">
            <a:off x="7924949" y="3298179"/>
            <a:ext cx="945501" cy="1923663"/>
          </a:xfrm>
          <a:prstGeom prst="arc">
            <a:avLst>
              <a:gd name="adj1" fmla="val 16200000"/>
              <a:gd name="adj2" fmla="val 177270"/>
            </a:avLst>
          </a:prstGeom>
          <a:ln w="38100">
            <a:solidFill>
              <a:srgbClr val="FF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4114800" y="2971800"/>
            <a:ext cx="1524000" cy="2425148"/>
          </a:xfrm>
          <a:prstGeom prst="arc">
            <a:avLst>
              <a:gd name="adj1" fmla="val 939"/>
              <a:gd name="adj2" fmla="val 5538823"/>
            </a:avLst>
          </a:prstGeom>
          <a:ln w="38100">
            <a:solidFill>
              <a:schemeClr val="bg2">
                <a:lumMod val="50000"/>
              </a:schemeClr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5410200" y="2985052"/>
            <a:ext cx="1524000" cy="2425148"/>
          </a:xfrm>
          <a:prstGeom prst="arc">
            <a:avLst>
              <a:gd name="adj1" fmla="val 939"/>
              <a:gd name="adj2" fmla="val 5538823"/>
            </a:avLst>
          </a:prstGeom>
          <a:ln w="38100">
            <a:solidFill>
              <a:schemeClr val="bg2">
                <a:lumMod val="50000"/>
              </a:schemeClr>
            </a:solidFill>
            <a:prstDash val="sysDash"/>
            <a:tailEnd type="stealth" w="lg" len="lg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2400" y="579989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for funnel clouds or tornado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</a:rPr>
              <a:t>(</a:t>
            </a:r>
            <a:r>
              <a:rPr lang="en-US" b="1" dirty="0">
                <a:solidFill>
                  <a:schemeClr val="bg1"/>
                </a:solidFill>
              </a:rPr>
              <a:t>near black arrow)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Wall Clouds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21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4495800"/>
            <a:ext cx="4124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Justin1569 (Justin Hobson) at </a:t>
            </a:r>
            <a:r>
              <a:rPr lang="en-US" sz="1200" dirty="0" err="1" smtClean="0">
                <a:solidFill>
                  <a:schemeClr val="bg1"/>
                </a:solidFill>
              </a:rPr>
              <a:t>en.wikipedia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46685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3000" y="44958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Roger Hill, stormchase.net. Broadus MT June 21</a:t>
            </a:r>
            <a:r>
              <a:rPr lang="en-US" sz="1200" baseline="30000" dirty="0" smtClean="0">
                <a:solidFill>
                  <a:schemeClr val="bg1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, 2010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475" y="4800600"/>
            <a:ext cx="4114800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reaching the surface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Possible Precursor to tornado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Describe its </a:t>
            </a:r>
            <a:r>
              <a:rPr lang="en-US" dirty="0">
                <a:solidFill>
                  <a:schemeClr val="bg1"/>
                </a:solidFill>
              </a:rPr>
              <a:t>behavior </a:t>
            </a:r>
            <a:r>
              <a:rPr lang="en-US" dirty="0" smtClean="0">
                <a:solidFill>
                  <a:schemeClr val="bg1"/>
                </a:solidFill>
              </a:rPr>
              <a:t>when reporting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Updraft clouds often look like funnels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4875" y="4876800"/>
            <a:ext cx="4114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Must see evidence for contact with ground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Condensation funnel may not reach the ground in dry environments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71999"/>
            <a:ext cx="4114800" cy="308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419725" y="4143375"/>
            <a:ext cx="8382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1053495">
            <a:off x="5483937" y="3874211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Debris!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Funnel Cloud or Tornado??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466850"/>
            <a:ext cx="8448675" cy="838200"/>
          </a:xfrm>
        </p:spPr>
        <p:txBody>
          <a:bodyPr/>
          <a:lstStyle/>
          <a:p>
            <a:r>
              <a:rPr lang="en-US" sz="3200" dirty="0" smtClean="0"/>
              <a:t>Funnel Cloud            Yes, a Tornado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82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66800"/>
            <a:ext cx="6858000" cy="515154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Continuous, 24-hr </a:t>
            </a:r>
            <a:r>
              <a:rPr lang="en-US" sz="2800" dirty="0" smtClean="0">
                <a:solidFill>
                  <a:schemeClr val="bg1"/>
                </a:solidFill>
              </a:rPr>
              <a:t>operation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Review suites of observations and model </a:t>
            </a:r>
            <a:r>
              <a:rPr lang="en-US" sz="2800" dirty="0" smtClean="0">
                <a:solidFill>
                  <a:schemeClr val="bg1"/>
                </a:solidFill>
              </a:rPr>
              <a:t>data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Routinely </a:t>
            </a:r>
            <a:r>
              <a:rPr lang="en-US" sz="2800" dirty="0">
                <a:solidFill>
                  <a:schemeClr val="bg1"/>
                </a:solidFill>
              </a:rPr>
              <a:t>prepare and publish forecasts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Issue TAFs every 6 hours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Monitor radar in real-time, send warnings, maintain a web and social media presence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Inform local towers of impending hazardous weather (Airport Weather Warnings, phone calls)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Proactively seek severe weather reports,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during and after hazardous weather events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Use feedback to evaluate performance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914400"/>
            <a:ext cx="14287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H:\My Documents\My Pictures\GFTribBalloonAway30Mar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0" r="33673" b="10639"/>
          <a:stretch/>
        </p:blipFill>
        <p:spPr bwMode="auto">
          <a:xfrm>
            <a:off x="6671823" y="2876460"/>
            <a:ext cx="2148325" cy="33227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1822" y="5257800"/>
            <a:ext cx="2148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Balloon Launches:</a:t>
            </a:r>
          </a:p>
          <a:p>
            <a:endParaRPr lang="en-US" b="1" dirty="0" smtClean="0"/>
          </a:p>
          <a:p>
            <a:r>
              <a:rPr lang="en-US" b="1" dirty="0" smtClean="0"/>
              <a:t>11 Z and 23 Z</a:t>
            </a:r>
            <a:endParaRPr lang="en-US" b="1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How We Operate</a:t>
            </a:r>
            <a:endParaRPr lang="en-US" sz="3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2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0150" y="51816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Dennis Sherrod, Vortex-2. June 1 2010.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629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345" y="1018532"/>
            <a:ext cx="3975455" cy="529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“</a:t>
            </a:r>
            <a:r>
              <a:rPr lang="en-US" sz="2300" b="1" dirty="0" smtClean="0">
                <a:solidFill>
                  <a:schemeClr val="bg1"/>
                </a:solidFill>
              </a:rPr>
              <a:t>Scud</a:t>
            </a:r>
            <a:r>
              <a:rPr lang="en-US" sz="2300" dirty="0" smtClean="0">
                <a:solidFill>
                  <a:schemeClr val="bg1"/>
                </a:solidFill>
              </a:rPr>
              <a:t>” is common near </a:t>
            </a:r>
            <a:r>
              <a:rPr lang="en-US" sz="2300" dirty="0" smtClean="0">
                <a:solidFill>
                  <a:schemeClr val="bg1"/>
                </a:solidFill>
              </a:rPr>
              <a:t>thunderstorms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endParaRPr lang="en-US" sz="23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Visible tracers for both updraft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smtClean="0">
                <a:solidFill>
                  <a:schemeClr val="bg1"/>
                </a:solidFill>
              </a:rPr>
              <a:t>and gust </a:t>
            </a:r>
            <a:r>
              <a:rPr lang="en-US" sz="2300" dirty="0" smtClean="0">
                <a:solidFill>
                  <a:schemeClr val="bg1"/>
                </a:solidFill>
              </a:rPr>
              <a:t>front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endParaRPr lang="en-US" sz="23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May look like funnel clouds,</a:t>
            </a: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smtClean="0">
                <a:solidFill>
                  <a:schemeClr val="bg1"/>
                </a:solidFill>
              </a:rPr>
              <a:t>but are </a:t>
            </a:r>
            <a:r>
              <a:rPr lang="en-US" sz="2300" b="1" dirty="0" smtClean="0">
                <a:solidFill>
                  <a:schemeClr val="bg1"/>
                </a:solidFill>
              </a:rPr>
              <a:t>transient</a:t>
            </a:r>
            <a:r>
              <a:rPr lang="en-US" sz="2300" dirty="0" smtClean="0">
                <a:solidFill>
                  <a:schemeClr val="bg1"/>
                </a:solidFill>
              </a:rPr>
              <a:t>, ragged, and not attached to </a:t>
            </a:r>
            <a:r>
              <a:rPr lang="en-US" sz="2300" dirty="0" smtClean="0">
                <a:solidFill>
                  <a:schemeClr val="bg1"/>
                </a:solidFill>
              </a:rPr>
              <a:t>anything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endParaRPr lang="en-US" sz="23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If you think it’s a funnel, watch it for a </a:t>
            </a:r>
            <a:r>
              <a:rPr lang="en-US" sz="2300" dirty="0" smtClean="0">
                <a:solidFill>
                  <a:schemeClr val="bg1"/>
                </a:solidFill>
              </a:rPr>
              <a:t>minute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Also called “</a:t>
            </a:r>
            <a:r>
              <a:rPr lang="en-US" sz="2300" dirty="0" err="1" smtClean="0">
                <a:solidFill>
                  <a:schemeClr val="bg1"/>
                </a:solidFill>
              </a:rPr>
              <a:t>fractus</a:t>
            </a:r>
            <a:r>
              <a:rPr lang="en-US" sz="2300" dirty="0" smtClean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Scud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91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38" y="1219200"/>
            <a:ext cx="4148194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4" y="1219200"/>
            <a:ext cx="4364368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1475" y="4572000"/>
            <a:ext cx="411480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Occur when raindrops or hail embryos cycle through a storm and fall as ice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Normally associated with a </a:t>
            </a:r>
            <a:r>
              <a:rPr lang="en-US" dirty="0" smtClean="0">
                <a:solidFill>
                  <a:schemeClr val="bg1"/>
                </a:solidFill>
              </a:rPr>
              <a:t>thunderstorm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Usually around 1/4” or greater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4875" y="4495800"/>
            <a:ext cx="411480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Soft small pellets of ice created when super cooled water droplets coat a snowflake (not sleet or PL)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Mostly found in spring or fall shallow convective showers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Usually a 1/4” or less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Hail vs Ice Pellets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525" y="1219200"/>
            <a:ext cx="8448675" cy="8382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FFFF"/>
                </a:solidFill>
              </a:rPr>
              <a:t>Hail (GR)                    Snow </a:t>
            </a:r>
            <a:r>
              <a:rPr lang="en-US" sz="3200" b="1" dirty="0" err="1" smtClean="0">
                <a:solidFill>
                  <a:srgbClr val="66FFFF"/>
                </a:solidFill>
              </a:rPr>
              <a:t>Pellots</a:t>
            </a:r>
            <a:r>
              <a:rPr lang="en-US" sz="3200" b="1" dirty="0" smtClean="0">
                <a:solidFill>
                  <a:srgbClr val="66FFFF"/>
                </a:solidFill>
              </a:rPr>
              <a:t> (GS)</a:t>
            </a:r>
            <a:endParaRPr lang="en-US" sz="3200" b="1" dirty="0">
              <a:solidFill>
                <a:srgbClr val="66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1428" y="1219200"/>
            <a:ext cx="4124325" cy="45243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*NEW 2018*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GS will now only indicate snow pellets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GR will be ALL hail sizes. Hail 1/4” or greater will be noted in the remarks of a METAR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Sleet will still be PL (Ice </a:t>
            </a:r>
            <a:r>
              <a:rPr lang="en-US" sz="2400" b="1" dirty="0" err="1" smtClean="0">
                <a:solidFill>
                  <a:srgbClr val="FF0000"/>
                </a:solidFill>
              </a:rPr>
              <a:t>Pellots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20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57" y="1066800"/>
            <a:ext cx="4200525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57" y="3733800"/>
            <a:ext cx="4219574" cy="236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8532" y="6096000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Danny </a:t>
            </a:r>
            <a:r>
              <a:rPr lang="en-US" sz="1200" dirty="0" err="1" smtClean="0">
                <a:solidFill>
                  <a:schemeClr val="bg1"/>
                </a:solidFill>
                <a:latin typeface="Calibri"/>
              </a:rPr>
              <a:t>Niel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, Northern Illinois Storm Chaser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4194" y="35052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Roger Hill, stormchase.net. Near Lame Deer MT June 8th, 2006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345" y="1066800"/>
            <a:ext cx="4419600" cy="515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 </a:t>
            </a:r>
            <a:r>
              <a:rPr lang="en-US" sz="2400" b="1" u="sng" dirty="0" smtClean="0">
                <a:solidFill>
                  <a:schemeClr val="bg1"/>
                </a:solidFill>
              </a:rPr>
              <a:t>gust front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forms as rain-cooled air rushes out ahead of </a:t>
            </a:r>
            <a:r>
              <a:rPr lang="en-US" sz="2400" dirty="0" smtClean="0">
                <a:solidFill>
                  <a:schemeClr val="bg1"/>
                </a:solidFill>
              </a:rPr>
              <a:t>thunderstorm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gust front lifts warm, humid air to form a </a:t>
            </a:r>
            <a:r>
              <a:rPr lang="en-US" sz="2400" b="1" u="sng" dirty="0" smtClean="0">
                <a:solidFill>
                  <a:schemeClr val="bg1"/>
                </a:solidFill>
              </a:rPr>
              <a:t>shelf cloud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Not a wall cloud!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Will be followed by strong straight-line wind and hail or heavy rain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Strong </a:t>
            </a:r>
            <a:r>
              <a:rPr lang="en-US" sz="2400" dirty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inds may push dust, or cause damage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Could spin up a “</a:t>
            </a:r>
            <a:r>
              <a:rPr lang="en-US" sz="2400" dirty="0" err="1" smtClean="0">
                <a:solidFill>
                  <a:schemeClr val="bg1"/>
                </a:solidFill>
              </a:rPr>
              <a:t>gustnado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Often marks late stages of Supercell</a:t>
            </a:r>
          </a:p>
        </p:txBody>
      </p:sp>
      <p:sp>
        <p:nvSpPr>
          <p:cNvPr id="3" name="Freeform 2"/>
          <p:cNvSpPr/>
          <p:nvPr/>
        </p:nvSpPr>
        <p:spPr>
          <a:xfrm>
            <a:off x="7029450" y="2438400"/>
            <a:ext cx="1266825" cy="797188"/>
          </a:xfrm>
          <a:custGeom>
            <a:avLst/>
            <a:gdLst>
              <a:gd name="connsiteX0" fmla="*/ 1266825 w 1266825"/>
              <a:gd name="connsiteY0" fmla="*/ 771525 h 797188"/>
              <a:gd name="connsiteX1" fmla="*/ 733425 w 1266825"/>
              <a:gd name="connsiteY1" fmla="*/ 771525 h 797188"/>
              <a:gd name="connsiteX2" fmla="*/ 457200 w 1266825"/>
              <a:gd name="connsiteY2" fmla="*/ 504825 h 797188"/>
              <a:gd name="connsiteX3" fmla="*/ 352425 w 1266825"/>
              <a:gd name="connsiteY3" fmla="*/ 257175 h 797188"/>
              <a:gd name="connsiteX4" fmla="*/ 0 w 1266825"/>
              <a:gd name="connsiteY4" fmla="*/ 0 h 797188"/>
              <a:gd name="connsiteX0" fmla="*/ 1266825 w 1266825"/>
              <a:gd name="connsiteY0" fmla="*/ 771525 h 797188"/>
              <a:gd name="connsiteX1" fmla="*/ 733425 w 1266825"/>
              <a:gd name="connsiteY1" fmla="*/ 771525 h 797188"/>
              <a:gd name="connsiteX2" fmla="*/ 457200 w 1266825"/>
              <a:gd name="connsiteY2" fmla="*/ 504825 h 797188"/>
              <a:gd name="connsiteX3" fmla="*/ 352425 w 1266825"/>
              <a:gd name="connsiteY3" fmla="*/ 257175 h 797188"/>
              <a:gd name="connsiteX4" fmla="*/ 0 w 1266825"/>
              <a:gd name="connsiteY4" fmla="*/ 0 h 797188"/>
              <a:gd name="connsiteX0" fmla="*/ 1266825 w 1266825"/>
              <a:gd name="connsiteY0" fmla="*/ 771525 h 797188"/>
              <a:gd name="connsiteX1" fmla="*/ 733425 w 1266825"/>
              <a:gd name="connsiteY1" fmla="*/ 771525 h 797188"/>
              <a:gd name="connsiteX2" fmla="*/ 457200 w 1266825"/>
              <a:gd name="connsiteY2" fmla="*/ 504825 h 797188"/>
              <a:gd name="connsiteX3" fmla="*/ 314325 w 1266825"/>
              <a:gd name="connsiteY3" fmla="*/ 219075 h 797188"/>
              <a:gd name="connsiteX4" fmla="*/ 0 w 1266825"/>
              <a:gd name="connsiteY4" fmla="*/ 0 h 797188"/>
              <a:gd name="connsiteX0" fmla="*/ 1266825 w 1266825"/>
              <a:gd name="connsiteY0" fmla="*/ 771525 h 797188"/>
              <a:gd name="connsiteX1" fmla="*/ 733425 w 1266825"/>
              <a:gd name="connsiteY1" fmla="*/ 771525 h 797188"/>
              <a:gd name="connsiteX2" fmla="*/ 457200 w 1266825"/>
              <a:gd name="connsiteY2" fmla="*/ 504825 h 797188"/>
              <a:gd name="connsiteX3" fmla="*/ 314325 w 1266825"/>
              <a:gd name="connsiteY3" fmla="*/ 219075 h 797188"/>
              <a:gd name="connsiteX4" fmla="*/ 0 w 1266825"/>
              <a:gd name="connsiteY4" fmla="*/ 0 h 797188"/>
              <a:gd name="connsiteX0" fmla="*/ 1266825 w 1266825"/>
              <a:gd name="connsiteY0" fmla="*/ 771525 h 797188"/>
              <a:gd name="connsiteX1" fmla="*/ 733425 w 1266825"/>
              <a:gd name="connsiteY1" fmla="*/ 771525 h 797188"/>
              <a:gd name="connsiteX2" fmla="*/ 457200 w 1266825"/>
              <a:gd name="connsiteY2" fmla="*/ 504825 h 797188"/>
              <a:gd name="connsiteX3" fmla="*/ 314325 w 1266825"/>
              <a:gd name="connsiteY3" fmla="*/ 219075 h 797188"/>
              <a:gd name="connsiteX4" fmla="*/ 0 w 1266825"/>
              <a:gd name="connsiteY4" fmla="*/ 0 h 79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825" h="797188">
                <a:moveTo>
                  <a:pt x="1266825" y="771525"/>
                </a:moveTo>
                <a:cubicBezTo>
                  <a:pt x="1067593" y="793750"/>
                  <a:pt x="868362" y="815975"/>
                  <a:pt x="733425" y="771525"/>
                </a:cubicBezTo>
                <a:cubicBezTo>
                  <a:pt x="598488" y="727075"/>
                  <a:pt x="527050" y="596900"/>
                  <a:pt x="457200" y="504825"/>
                </a:cubicBezTo>
                <a:cubicBezTo>
                  <a:pt x="387350" y="412750"/>
                  <a:pt x="409575" y="322262"/>
                  <a:pt x="314325" y="219075"/>
                </a:cubicBezTo>
                <a:cubicBezTo>
                  <a:pt x="219075" y="115888"/>
                  <a:pt x="138112" y="86519"/>
                  <a:pt x="0" y="0"/>
                </a:cubicBezTo>
              </a:path>
            </a:pathLst>
          </a:custGeom>
          <a:noFill/>
          <a:ln w="38100">
            <a:gradFill>
              <a:gsLst>
                <a:gs pos="52000">
                  <a:schemeClr val="bg2">
                    <a:lumMod val="63000"/>
                  </a:schemeClr>
                </a:gs>
                <a:gs pos="100000">
                  <a:srgbClr val="FF0000"/>
                </a:gs>
              </a:gsLst>
              <a:lin ang="5400000" scaled="0"/>
            </a:gradFill>
            <a:prstDash val="sys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438775" y="2628900"/>
            <a:ext cx="1000125" cy="707540"/>
          </a:xfrm>
          <a:custGeom>
            <a:avLst/>
            <a:gdLst>
              <a:gd name="connsiteX0" fmla="*/ 0 w 1000125"/>
              <a:gd name="connsiteY0" fmla="*/ 0 h 707540"/>
              <a:gd name="connsiteX1" fmla="*/ 114300 w 1000125"/>
              <a:gd name="connsiteY1" fmla="*/ 495300 h 707540"/>
              <a:gd name="connsiteX2" fmla="*/ 476250 w 1000125"/>
              <a:gd name="connsiteY2" fmla="*/ 685800 h 707540"/>
              <a:gd name="connsiteX3" fmla="*/ 1000125 w 1000125"/>
              <a:gd name="connsiteY3" fmla="*/ 695325 h 7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125" h="707540">
                <a:moveTo>
                  <a:pt x="0" y="0"/>
                </a:moveTo>
                <a:cubicBezTo>
                  <a:pt x="17462" y="190500"/>
                  <a:pt x="34925" y="381000"/>
                  <a:pt x="114300" y="495300"/>
                </a:cubicBezTo>
                <a:cubicBezTo>
                  <a:pt x="193675" y="609600"/>
                  <a:pt x="328613" y="652463"/>
                  <a:pt x="476250" y="685800"/>
                </a:cubicBezTo>
                <a:cubicBezTo>
                  <a:pt x="623887" y="719137"/>
                  <a:pt x="812006" y="707231"/>
                  <a:pt x="1000125" y="695325"/>
                </a:cubicBezTo>
              </a:path>
            </a:pathLst>
          </a:custGeom>
          <a:noFill/>
          <a:ln w="38100">
            <a:gradFill>
              <a:gsLst>
                <a:gs pos="22000">
                  <a:srgbClr val="00B050"/>
                </a:gs>
                <a:gs pos="100000">
                  <a:srgbClr val="FFC000"/>
                </a:gs>
              </a:gsLst>
              <a:lin ang="5400000" scaled="0"/>
            </a:gradFill>
            <a:prstDash val="sys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62000" y="-152400"/>
            <a:ext cx="83820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Shelf Cloud / Microburst / Gust Front</a:t>
            </a:r>
            <a:endParaRPr lang="en-US" sz="36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07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icrobu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02" y="2476603"/>
            <a:ext cx="4390474" cy="339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981" y="121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Microburst are a sudden, and sometimes powerful, gust of wind associated with down drafts of a thunderstorm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 descr="Artist sketch of how windshear affects an aircr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" y="2476602"/>
            <a:ext cx="4524350" cy="339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Microburst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http://www.airportspotting.com/wp-content/uploads/2015/09/Delta_B747-400N661US_4197510306-1024x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1" y="3276599"/>
            <a:ext cx="933819" cy="62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437" y="5943600"/>
            <a:ext cx="1316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747 Image Courtesy www.airportspotting.com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987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1313" y="1143000"/>
            <a:ext cx="8162925" cy="5207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4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0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000" b="1" i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SzTx/>
              <a:buFontTx/>
              <a:buChar char="•"/>
              <a:tabLst/>
              <a:defRPr/>
            </a:pPr>
            <a:endParaRPr kumimoji="0" lang="en-US" altLang="en-US" sz="2900" b="0" i="0" u="none" strike="noStrike" kern="0" cap="none" spc="0" normalizeH="0" baseline="0" noProof="0" dirty="0" smtClean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SzTx/>
              <a:buFontTx/>
              <a:buChar char="•"/>
              <a:tabLst/>
              <a:defRPr/>
            </a:pP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WATCH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ALERT</a:t>
            </a:r>
            <a:r>
              <a:rPr kumimoji="0" lang="en-US" altLang="en-US" sz="29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 – 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Conditions are favorable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the event to occur. Warnings or advisories may become necessary (heads up)</a:t>
            </a:r>
          </a:p>
        </p:txBody>
      </p:sp>
      <p:pic>
        <p:nvPicPr>
          <p:cNvPr id="6146" name="Picture 2" descr="https://www.spc.noaa.gov/products/watch/ww0347_rada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2" y="1752600"/>
            <a:ext cx="500062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Watches vs Warnings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Severe Products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3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1313" y="1066800"/>
            <a:ext cx="8162925" cy="5207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4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0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000" b="1" i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SzTx/>
              <a:buFontTx/>
              <a:buChar char="•"/>
              <a:tabLst/>
              <a:defRPr/>
            </a:pPr>
            <a:endParaRPr kumimoji="0" lang="en-US" altLang="en-US" sz="2900" b="0" i="0" u="none" strike="noStrike" kern="0" cap="none" spc="0" normalizeH="0" baseline="0" noProof="0" dirty="0" smtClean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SzTx/>
              <a:buFontTx/>
              <a:buChar char="•"/>
              <a:tabLst/>
              <a:defRPr/>
            </a:pP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WARNING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ACTION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product – 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 occurring or high likelihood of occurring soon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en-US" sz="2900" b="1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appropriate action</a:t>
            </a:r>
            <a:r>
              <a:rPr kumimoji="0" lang="en-US" alt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protect life &amp; property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SzTx/>
              <a:buFontTx/>
              <a:buChar char="•"/>
              <a:tabLst/>
              <a:defRPr/>
            </a:pPr>
            <a:r>
              <a:rPr lang="en-US" altLang="en-US" sz="2900" kern="0" dirty="0" smtClean="0">
                <a:solidFill>
                  <a:srgbClr val="FF0000"/>
                </a:solidFill>
                <a:latin typeface="Arial"/>
              </a:rPr>
              <a:t>Airport Weather Warning </a:t>
            </a:r>
            <a:r>
              <a:rPr lang="en-US" altLang="en-US" sz="2900" kern="0" dirty="0" smtClean="0">
                <a:solidFill>
                  <a:srgbClr val="FFFFFF"/>
                </a:solidFill>
                <a:latin typeface="Arial"/>
              </a:rPr>
              <a:t>– Locally negotiated between NWS Offices and Airports. Only to alert ground crews. Check with your local office for more details</a:t>
            </a:r>
            <a:endParaRPr kumimoji="0" lang="en-US" altLang="en-US" sz="2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604" y="1066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Watches Vs Warnings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Severe Products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https://pbs.twimg.com/media/DlO_vn6U8AAR-84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1146958"/>
            <a:ext cx="6172200" cy="52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27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u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3340" r="7571" b="21381"/>
          <a:stretch>
            <a:fillRect/>
          </a:stretch>
        </p:blipFill>
        <p:spPr bwMode="auto">
          <a:xfrm>
            <a:off x="842963" y="1349375"/>
            <a:ext cx="7351712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2949" name="Group 37"/>
          <p:cNvGrpSpPr>
            <a:grpSpLocks/>
          </p:cNvGrpSpPr>
          <p:nvPr/>
        </p:nvGrpSpPr>
        <p:grpSpPr bwMode="auto">
          <a:xfrm>
            <a:off x="2565400" y="2660650"/>
            <a:ext cx="4376738" cy="838200"/>
            <a:chOff x="1920" y="1652"/>
            <a:chExt cx="2592" cy="528"/>
          </a:xfrm>
        </p:grpSpPr>
        <p:sp>
          <p:nvSpPr>
            <p:cNvPr id="820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920" y="1652"/>
              <a:ext cx="336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  <a:cs typeface="Arial" charset="0"/>
                </a:rPr>
                <a:t>H</a:t>
              </a:r>
            </a:p>
          </p:txBody>
        </p:sp>
        <p:sp>
          <p:nvSpPr>
            <p:cNvPr id="8208" name="WordArt 8"/>
            <p:cNvSpPr>
              <a:spLocks noChangeArrowheads="1" noChangeShapeType="1" noTextEdit="1"/>
            </p:cNvSpPr>
            <p:nvPr/>
          </p:nvSpPr>
          <p:spPr bwMode="auto">
            <a:xfrm>
              <a:off x="4224" y="1748"/>
              <a:ext cx="288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  <a:cs typeface="Arial" charset="0"/>
                </a:rPr>
                <a:t>L</a:t>
              </a:r>
            </a:p>
          </p:txBody>
        </p:sp>
      </p:grpSp>
      <p:grpSp>
        <p:nvGrpSpPr>
          <p:cNvPr id="422950" name="Group 38"/>
          <p:cNvGrpSpPr>
            <a:grpSpLocks/>
          </p:cNvGrpSpPr>
          <p:nvPr/>
        </p:nvGrpSpPr>
        <p:grpSpPr bwMode="auto">
          <a:xfrm>
            <a:off x="1527175" y="1524000"/>
            <a:ext cx="2990850" cy="2908300"/>
            <a:chOff x="1285" y="972"/>
            <a:chExt cx="1884" cy="1832"/>
          </a:xfrm>
        </p:grpSpPr>
        <p:sp>
          <p:nvSpPr>
            <p:cNvPr id="8204" name="AutoShape 26"/>
            <p:cNvSpPr>
              <a:spLocks noChangeArrowheads="1"/>
            </p:cNvSpPr>
            <p:nvPr/>
          </p:nvSpPr>
          <p:spPr bwMode="auto">
            <a:xfrm rot="4682260">
              <a:off x="2425" y="1564"/>
              <a:ext cx="720" cy="768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1 h 21600"/>
                <a:gd name="T4" fmla="*/ 0 w 21600"/>
                <a:gd name="T5" fmla="*/ 1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0 w 21600"/>
                <a:gd name="T13" fmla="*/ 2925 h 21600"/>
                <a:gd name="T14" fmla="*/ 18240 w 21600"/>
                <a:gd name="T15" fmla="*/ 92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>
                <a:alpha val="72156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05" name="AutoShape 27"/>
            <p:cNvSpPr>
              <a:spLocks noChangeArrowheads="1"/>
            </p:cNvSpPr>
            <p:nvPr/>
          </p:nvSpPr>
          <p:spPr bwMode="auto">
            <a:xfrm rot="10800000">
              <a:off x="1536" y="2180"/>
              <a:ext cx="672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1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9 w 21600"/>
                <a:gd name="T13" fmla="*/ 2908 h 21600"/>
                <a:gd name="T14" fmla="*/ 18225 w 21600"/>
                <a:gd name="T15" fmla="*/ 92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>
                <a:alpha val="72156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06" name="AutoShape 28"/>
            <p:cNvSpPr>
              <a:spLocks noChangeArrowheads="1"/>
            </p:cNvSpPr>
            <p:nvPr/>
          </p:nvSpPr>
          <p:spPr bwMode="auto">
            <a:xfrm rot="-4692220">
              <a:off x="1237" y="1020"/>
              <a:ext cx="720" cy="624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1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0 w 21600"/>
                <a:gd name="T13" fmla="*/ 2908 h 21600"/>
                <a:gd name="T14" fmla="*/ 18240 w 21600"/>
                <a:gd name="T15" fmla="*/ 92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>
                <a:alpha val="72156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422951" name="Group 39"/>
          <p:cNvGrpSpPr>
            <a:grpSpLocks/>
          </p:cNvGrpSpPr>
          <p:nvPr/>
        </p:nvGrpSpPr>
        <p:grpSpPr bwMode="auto">
          <a:xfrm>
            <a:off x="5170488" y="1711325"/>
            <a:ext cx="2801937" cy="2570163"/>
            <a:chOff x="3423" y="1078"/>
            <a:chExt cx="1765" cy="1619"/>
          </a:xfrm>
        </p:grpSpPr>
        <p:sp>
          <p:nvSpPr>
            <p:cNvPr id="8201" name="AutoShape 31"/>
            <p:cNvSpPr>
              <a:spLocks noChangeArrowheads="1"/>
            </p:cNvSpPr>
            <p:nvPr/>
          </p:nvSpPr>
          <p:spPr bwMode="auto">
            <a:xfrm rot="9152880" flipH="1">
              <a:off x="3423" y="1778"/>
              <a:ext cx="720" cy="768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1 h 21600"/>
                <a:gd name="T4" fmla="*/ 0 w 21600"/>
                <a:gd name="T5" fmla="*/ 1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0 w 21600"/>
                <a:gd name="T13" fmla="*/ 2925 h 21600"/>
                <a:gd name="T14" fmla="*/ 18240 w 21600"/>
                <a:gd name="T15" fmla="*/ 92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02" name="AutoShape 32"/>
            <p:cNvSpPr>
              <a:spLocks noChangeArrowheads="1"/>
            </p:cNvSpPr>
            <p:nvPr/>
          </p:nvSpPr>
          <p:spPr bwMode="auto">
            <a:xfrm rot="1712449" flipH="1">
              <a:off x="4468" y="1929"/>
              <a:ext cx="720" cy="768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1 h 21600"/>
                <a:gd name="T4" fmla="*/ 0 w 21600"/>
                <a:gd name="T5" fmla="*/ 1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0 w 21600"/>
                <a:gd name="T13" fmla="*/ 2925 h 21600"/>
                <a:gd name="T14" fmla="*/ 18240 w 21600"/>
                <a:gd name="T15" fmla="*/ 92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203" name="AutoShape 33"/>
            <p:cNvSpPr>
              <a:spLocks noChangeArrowheads="1"/>
            </p:cNvSpPr>
            <p:nvPr/>
          </p:nvSpPr>
          <p:spPr bwMode="auto">
            <a:xfrm rot="17413353" flipH="1">
              <a:off x="4179" y="1054"/>
              <a:ext cx="720" cy="768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1 h 21600"/>
                <a:gd name="T4" fmla="*/ 0 w 21600"/>
                <a:gd name="T5" fmla="*/ 1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0 w 21600"/>
                <a:gd name="T13" fmla="*/ 2925 h 21600"/>
                <a:gd name="T14" fmla="*/ 18240 w 21600"/>
                <a:gd name="T15" fmla="*/ 92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422948" name="Text Box 36"/>
          <p:cNvSpPr txBox="1">
            <a:spLocks noChangeArrowheads="1"/>
          </p:cNvSpPr>
          <p:nvPr/>
        </p:nvSpPr>
        <p:spPr bwMode="auto">
          <a:xfrm>
            <a:off x="631825" y="5935663"/>
            <a:ext cx="7772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5000"/>
              <a:buBlip>
                <a:blip r:embed="rId5"/>
              </a:buBlip>
              <a:defRPr sz="2800" b="1" i="1">
                <a:solidFill>
                  <a:srgbClr val="F5F88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85000"/>
              <a:buBlip>
                <a:blip r:embed="rId5"/>
              </a:buBlip>
              <a:defRPr sz="2000" b="1" i="1">
                <a:solidFill>
                  <a:srgbClr val="F5F88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Verdana" pitchFamily="34" charset="0"/>
                <a:cs typeface="Arial" charset="0"/>
              </a:rPr>
              <a:t>Wind flow around highs and lows</a:t>
            </a:r>
          </a:p>
        </p:txBody>
      </p:sp>
      <p:sp>
        <p:nvSpPr>
          <p:cNvPr id="422952" name="Text Box 40"/>
          <p:cNvSpPr txBox="1">
            <a:spLocks noChangeArrowheads="1"/>
          </p:cNvSpPr>
          <p:nvPr/>
        </p:nvSpPr>
        <p:spPr bwMode="auto">
          <a:xfrm>
            <a:off x="1184275" y="5029200"/>
            <a:ext cx="6858000" cy="457200"/>
          </a:xfrm>
          <a:prstGeom prst="rect">
            <a:avLst/>
          </a:prstGeom>
          <a:solidFill>
            <a:schemeClr val="bg1">
              <a:alpha val="5411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5000"/>
              <a:buBlip>
                <a:blip r:embed="rId5"/>
              </a:buBlip>
              <a:defRPr sz="2800" b="1" i="1">
                <a:solidFill>
                  <a:srgbClr val="F5F88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85000"/>
              <a:buBlip>
                <a:blip r:embed="rId5"/>
              </a:buBlip>
              <a:defRPr sz="2000" b="1" i="1">
                <a:solidFill>
                  <a:srgbClr val="F5F88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Reality is more complicated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Meteorology 101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33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Rot="1" noChangeArrowheads="1"/>
          </p:cNvSpPr>
          <p:nvPr/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>
            <a:outerShdw dist="35875" dir="270372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800" b="1" i="1">
                <a:solidFill>
                  <a:srgbClr val="F5F888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 i="1">
                <a:solidFill>
                  <a:srgbClr val="F5F888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defRPr/>
            </a:pPr>
            <a:endParaRPr lang="en-US" sz="2800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</a:rPr>
              <a:t>Rising air cools; water vapor in the air condenses to form clouds/precipitation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</a:rPr>
              <a:t>Lows tend to bring cloudy, wet weather</a:t>
            </a:r>
          </a:p>
          <a:p>
            <a:pPr marL="0" indent="0">
              <a:buFontTx/>
              <a:buNone/>
              <a:defRPr/>
            </a:pPr>
            <a:endParaRPr lang="en-US" sz="2800" dirty="0">
              <a:solidFill>
                <a:srgbClr val="FFFF00"/>
              </a:solidFill>
              <a:latin typeface="Verdana" pitchFamily="34" charset="0"/>
            </a:endParaRPr>
          </a:p>
          <a:p>
            <a:pPr marL="0" indent="0">
              <a:buFontTx/>
              <a:buNone/>
              <a:defRPr/>
            </a:pPr>
            <a:endParaRPr lang="en-US" sz="2800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</a:rPr>
              <a:t>Sinking air warms and dries out.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</a:rPr>
              <a:t>Highs tend to bring fair, dry weather.</a:t>
            </a:r>
            <a:endParaRPr lang="en-US" sz="2800" baseline="30000" dirty="0" smtClean="0">
              <a:solidFill>
                <a:srgbClr val="FFFF00"/>
              </a:solidFill>
              <a:latin typeface="Verdana" pitchFamily="34" charset="0"/>
            </a:endParaRPr>
          </a:p>
          <a:p>
            <a:pPr marL="0" indent="0">
              <a:buFontTx/>
              <a:buNone/>
              <a:defRPr/>
            </a:pPr>
            <a:endParaRPr lang="en-US" sz="2800" baseline="30000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defRPr/>
            </a:pPr>
            <a:endParaRPr lang="en-US" sz="1800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defRPr/>
            </a:pPr>
            <a:endParaRPr lang="en-US" sz="1800" kern="0" dirty="0">
              <a:solidFill>
                <a:srgbClr val="FFFFFF"/>
              </a:solidFill>
            </a:endParaRPr>
          </a:p>
        </p:txBody>
      </p:sp>
      <p:grpSp>
        <p:nvGrpSpPr>
          <p:cNvPr id="9221" name="Group 17"/>
          <p:cNvGrpSpPr>
            <a:grpSpLocks/>
          </p:cNvGrpSpPr>
          <p:nvPr/>
        </p:nvGrpSpPr>
        <p:grpSpPr bwMode="auto">
          <a:xfrm>
            <a:off x="533400" y="1289050"/>
            <a:ext cx="7772400" cy="747713"/>
            <a:chOff x="768" y="576"/>
            <a:chExt cx="4896" cy="471"/>
          </a:xfrm>
        </p:grpSpPr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768" y="720"/>
              <a:ext cx="489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SzPct val="85000"/>
                <a:buBlip>
                  <a:blip r:embed="rId3"/>
                </a:buBlip>
                <a:defRPr sz="32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5000"/>
                <a:buBlip>
                  <a:blip r:embed="rId4"/>
                </a:buBlip>
                <a:defRPr sz="2800" b="1" i="1">
                  <a:solidFill>
                    <a:srgbClr val="F5F888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5000"/>
                <a:buBlip>
                  <a:blip r:embed="rId3"/>
                </a:buBlip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5000"/>
                <a:buBlip>
                  <a:blip r:embed="rId4"/>
                </a:buBlip>
                <a:defRPr sz="2000" b="1" i="1">
                  <a:solidFill>
                    <a:srgbClr val="F5F888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Rising Air near      ows</a:t>
              </a:r>
            </a:p>
          </p:txBody>
        </p:sp>
        <p:sp>
          <p:nvSpPr>
            <p:cNvPr id="9226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3744" y="576"/>
              <a:ext cx="288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  <a:cs typeface="Arial" charset="0"/>
                </a:rPr>
                <a:t>L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520700" y="3487738"/>
            <a:ext cx="7772400" cy="1160462"/>
            <a:chOff x="720" y="2253"/>
            <a:chExt cx="4896" cy="731"/>
          </a:xfrm>
        </p:grpSpPr>
        <p:sp>
          <p:nvSpPr>
            <p:cNvPr id="9223" name="Text Box 10"/>
            <p:cNvSpPr txBox="1">
              <a:spLocks noChangeArrowheads="1"/>
            </p:cNvSpPr>
            <p:nvPr/>
          </p:nvSpPr>
          <p:spPr bwMode="auto">
            <a:xfrm>
              <a:off x="720" y="2253"/>
              <a:ext cx="4896" cy="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SzPct val="85000"/>
                <a:buBlip>
                  <a:blip r:embed="rId3"/>
                </a:buBlip>
                <a:defRPr sz="32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5000"/>
                <a:buBlip>
                  <a:blip r:embed="rId4"/>
                </a:buBlip>
                <a:defRPr sz="2800" b="1" i="1">
                  <a:solidFill>
                    <a:srgbClr val="F5F888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5000"/>
                <a:buBlip>
                  <a:blip r:embed="rId3"/>
                </a:buBlip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5000"/>
                <a:buBlip>
                  <a:blip r:embed="rId4"/>
                </a:buBlip>
                <a:defRPr sz="2000" b="1" i="1">
                  <a:solidFill>
                    <a:srgbClr val="F5F888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85000"/>
                <a:buBlip>
                  <a:blip r:embed="rId3"/>
                </a:buBlip>
                <a:defRPr sz="20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SzTx/>
                <a:buFontTx/>
                <a:buNone/>
              </a:pPr>
              <a:endParaRPr lang="en-US" altLang="en-US" sz="2800" dirty="0">
                <a:solidFill>
                  <a:srgbClr val="FFFF00"/>
                </a:solidFill>
                <a:latin typeface="Verdana" pitchFamily="34" charset="0"/>
                <a:cs typeface="Arial" charset="0"/>
              </a:endParaRPr>
            </a:p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US" altLang="en-US" sz="2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Sinking air near       </a:t>
              </a:r>
              <a:r>
                <a:rPr lang="en-US" altLang="en-US" sz="28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ighs</a:t>
              </a:r>
              <a:endParaRPr lang="en-US" altLang="en-US" sz="28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9224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3792" y="2496"/>
              <a:ext cx="336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  <a:cs typeface="Arial" charset="0"/>
                </a:rPr>
                <a:t>H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Meteorology 101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23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524000"/>
            <a:ext cx="2743200" cy="3221038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Simple 3-D idea: </a:t>
            </a:r>
          </a:p>
        </p:txBody>
      </p:sp>
      <p:pic>
        <p:nvPicPr>
          <p:cNvPr id="10244" name="Picture 4" descr="cold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85875"/>
            <a:ext cx="54102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v3_slide0030_image0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93221"/>
            <a:ext cx="5562600" cy="215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52963"/>
            <a:ext cx="5410200" cy="323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 Fronts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62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600200"/>
            <a:ext cx="2819400" cy="22098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Simple 3-D idea:</a:t>
            </a:r>
          </a:p>
          <a:p>
            <a:pPr>
              <a:buFontTx/>
              <a:buNone/>
            </a:pPr>
            <a:endParaRPr lang="en-US" altLang="en-US" dirty="0" smtClean="0"/>
          </a:p>
        </p:txBody>
      </p:sp>
      <p:pic>
        <p:nvPicPr>
          <p:cNvPr id="12292" name="Picture 6" descr="warm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44613"/>
            <a:ext cx="525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822325" y="5746750"/>
            <a:ext cx="7635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SzPct val="85000"/>
              <a:buBlip>
                <a:blip r:embed="rId5"/>
              </a:buBlip>
              <a:defRPr sz="2800" b="1" i="1">
                <a:solidFill>
                  <a:srgbClr val="F5F88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SzPct val="85000"/>
              <a:buBlip>
                <a:blip r:embed="rId5"/>
              </a:buBlip>
              <a:defRPr sz="2000" b="1" i="1">
                <a:solidFill>
                  <a:srgbClr val="F5F88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en-US" sz="20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2294" name="Picture 4" descr="v3_slide0033_image004 (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4213792"/>
            <a:ext cx="5426075" cy="216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5887"/>
            <a:ext cx="5243743" cy="307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325562" y="-189513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Warm Fronts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24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080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>
                <a:solidFill>
                  <a:schemeClr val="bg1"/>
                </a:solidFill>
              </a:rPr>
              <a:t>www.weather.gov/greatfalls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Useful Non-TAF Products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4953000" cy="483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Turbulence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219200"/>
            <a:ext cx="3581400" cy="5048250"/>
          </a:xfrm>
        </p:spPr>
        <p:txBody>
          <a:bodyPr/>
          <a:lstStyle/>
          <a:p>
            <a:r>
              <a:rPr lang="en-US" sz="2200" dirty="0" smtClean="0">
                <a:solidFill>
                  <a:schemeClr val="bg1"/>
                </a:solidFill>
              </a:rPr>
              <a:t>Turbulence with jet streams often occurs above all clouds (Clear Air Turbulence or CAT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Sloping tropopause areas can cause </a:t>
            </a:r>
            <a:r>
              <a:rPr lang="en-US" sz="2200" dirty="0" smtClean="0">
                <a:solidFill>
                  <a:schemeClr val="bg1"/>
                </a:solidFill>
              </a:rPr>
              <a:t>turbulence</a:t>
            </a:r>
          </a:p>
          <a:p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Abrupt wind shifts can cause </a:t>
            </a:r>
            <a:r>
              <a:rPr lang="en-US" sz="2200" dirty="0" smtClean="0">
                <a:solidFill>
                  <a:schemeClr val="bg1"/>
                </a:solidFill>
              </a:rPr>
              <a:t>turbulence</a:t>
            </a:r>
          </a:p>
          <a:p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Turbulence can also occur along frontal boundaries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Upper panel shows turbulence relative to the location of the upper-level wave and surface fronts.  Lower panel shows cross-section through the jet stream and front with areas of turbulence above the jet over the sloping tropopause and below the jet and around the fron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51435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45" y="1886197"/>
            <a:ext cx="6147211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145" y="1905000"/>
            <a:ext cx="2743200" cy="34163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Tropopause is the boundary between the troposphere and the stratosphere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Averages between 29.5 </a:t>
            </a:r>
            <a:r>
              <a:rPr lang="en-US" sz="2400" dirty="0" err="1" smtClean="0"/>
              <a:t>kft</a:t>
            </a:r>
            <a:r>
              <a:rPr lang="en-US" sz="2400" dirty="0" smtClean="0"/>
              <a:t> and 36.1 </a:t>
            </a:r>
            <a:r>
              <a:rPr lang="en-US" sz="2400" dirty="0" err="1" smtClean="0"/>
              <a:t>kft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861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4582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Wind Hazards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5991225"/>
            <a:ext cx="857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" y="1244008"/>
            <a:ext cx="8982386" cy="561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/>
          <p:nvPr/>
        </p:nvSpPr>
        <p:spPr>
          <a:xfrm rot="3064172">
            <a:off x="1424249" y="-244070"/>
            <a:ext cx="5958046" cy="6701829"/>
          </a:xfrm>
          <a:custGeom>
            <a:avLst/>
            <a:gdLst>
              <a:gd name="connsiteX0" fmla="*/ 0 w 5847907"/>
              <a:gd name="connsiteY0" fmla="*/ 3498112 h 3498112"/>
              <a:gd name="connsiteX1" fmla="*/ 1350335 w 5847907"/>
              <a:gd name="connsiteY1" fmla="*/ 3232298 h 3498112"/>
              <a:gd name="connsiteX2" fmla="*/ 3274828 w 5847907"/>
              <a:gd name="connsiteY2" fmla="*/ 2328530 h 3498112"/>
              <a:gd name="connsiteX3" fmla="*/ 4944140 w 5847907"/>
              <a:gd name="connsiteY3" fmla="*/ 1116419 h 3498112"/>
              <a:gd name="connsiteX4" fmla="*/ 5847907 w 5847907"/>
              <a:gd name="connsiteY4" fmla="*/ 0 h 3498112"/>
              <a:gd name="connsiteX0" fmla="*/ 0 w 5847907"/>
              <a:gd name="connsiteY0" fmla="*/ 3498112 h 3510097"/>
              <a:gd name="connsiteX1" fmla="*/ 1671649 w 5847907"/>
              <a:gd name="connsiteY1" fmla="*/ 3401067 h 3510097"/>
              <a:gd name="connsiteX2" fmla="*/ 3274828 w 5847907"/>
              <a:gd name="connsiteY2" fmla="*/ 2328530 h 3510097"/>
              <a:gd name="connsiteX3" fmla="*/ 4944140 w 5847907"/>
              <a:gd name="connsiteY3" fmla="*/ 1116419 h 3510097"/>
              <a:gd name="connsiteX4" fmla="*/ 5847907 w 5847907"/>
              <a:gd name="connsiteY4" fmla="*/ 0 h 3510097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4944140 w 5847907"/>
              <a:gd name="connsiteY3" fmla="*/ 1116419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00207 w 5936662"/>
              <a:gd name="connsiteY3" fmla="*/ 1266741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4952884 w 5936662"/>
              <a:gd name="connsiteY3" fmla="*/ 1246333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10029 w 5936662"/>
              <a:gd name="connsiteY3" fmla="*/ 1378986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68959 w 5936662"/>
              <a:gd name="connsiteY3" fmla="*/ 1491231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237710 w 5936662"/>
              <a:gd name="connsiteY3" fmla="*/ 1562660 h 3448981"/>
              <a:gd name="connsiteX4" fmla="*/ 5936662 w 5936662"/>
              <a:gd name="connsiteY4" fmla="*/ 0 h 3448981"/>
              <a:gd name="connsiteX0" fmla="*/ 0 w 6133094"/>
              <a:gd name="connsiteY0" fmla="*/ 3479594 h 3479594"/>
              <a:gd name="connsiteX1" fmla="*/ 1671649 w 6133094"/>
              <a:gd name="connsiteY1" fmla="*/ 3382549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133094"/>
              <a:gd name="connsiteY0" fmla="*/ 3479594 h 3479594"/>
              <a:gd name="connsiteX1" fmla="*/ 1671649 w 6133094"/>
              <a:gd name="connsiteY1" fmla="*/ 3382549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133094"/>
              <a:gd name="connsiteY0" fmla="*/ 3479594 h 3479594"/>
              <a:gd name="connsiteX1" fmla="*/ 1612720 w 6133094"/>
              <a:gd name="connsiteY1" fmla="*/ 3341732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329526"/>
              <a:gd name="connsiteY0" fmla="*/ 3540819 h 3540819"/>
              <a:gd name="connsiteX1" fmla="*/ 1612720 w 6329526"/>
              <a:gd name="connsiteY1" fmla="*/ 3402957 h 3540819"/>
              <a:gd name="connsiteX2" fmla="*/ 3605321 w 6329526"/>
              <a:gd name="connsiteY2" fmla="*/ 2739458 h 3540819"/>
              <a:gd name="connsiteX3" fmla="*/ 5237710 w 6329526"/>
              <a:gd name="connsiteY3" fmla="*/ 1654498 h 3540819"/>
              <a:gd name="connsiteX4" fmla="*/ 6329526 w 6329526"/>
              <a:gd name="connsiteY4" fmla="*/ 0 h 3540819"/>
              <a:gd name="connsiteX0" fmla="*/ 0 w 6329526"/>
              <a:gd name="connsiteY0" fmla="*/ 3540819 h 3540819"/>
              <a:gd name="connsiteX1" fmla="*/ 1612720 w 6329526"/>
              <a:gd name="connsiteY1" fmla="*/ 3402957 h 3540819"/>
              <a:gd name="connsiteX2" fmla="*/ 3605321 w 6329526"/>
              <a:gd name="connsiteY2" fmla="*/ 2739458 h 3540819"/>
              <a:gd name="connsiteX3" fmla="*/ 5237710 w 6329526"/>
              <a:gd name="connsiteY3" fmla="*/ 1654498 h 3540819"/>
              <a:gd name="connsiteX4" fmla="*/ 6329526 w 6329526"/>
              <a:gd name="connsiteY4" fmla="*/ 0 h 3540819"/>
              <a:gd name="connsiteX0" fmla="*/ 0 w 6447385"/>
              <a:gd name="connsiteY0" fmla="*/ 3561228 h 3561228"/>
              <a:gd name="connsiteX1" fmla="*/ 1612720 w 6447385"/>
              <a:gd name="connsiteY1" fmla="*/ 3423366 h 3561228"/>
              <a:gd name="connsiteX2" fmla="*/ 3605321 w 6447385"/>
              <a:gd name="connsiteY2" fmla="*/ 2759867 h 3561228"/>
              <a:gd name="connsiteX3" fmla="*/ 5237710 w 6447385"/>
              <a:gd name="connsiteY3" fmla="*/ 1674907 h 3561228"/>
              <a:gd name="connsiteX4" fmla="*/ 6447385 w 6447385"/>
              <a:gd name="connsiteY4" fmla="*/ 0 h 3561228"/>
              <a:gd name="connsiteX0" fmla="*/ 0 w 6447385"/>
              <a:gd name="connsiteY0" fmla="*/ 3561228 h 3561228"/>
              <a:gd name="connsiteX1" fmla="*/ 1612720 w 6447385"/>
              <a:gd name="connsiteY1" fmla="*/ 3423366 h 3561228"/>
              <a:gd name="connsiteX2" fmla="*/ 3605321 w 6447385"/>
              <a:gd name="connsiteY2" fmla="*/ 2759867 h 3561228"/>
              <a:gd name="connsiteX3" fmla="*/ 5237710 w 6447385"/>
              <a:gd name="connsiteY3" fmla="*/ 1674907 h 3561228"/>
              <a:gd name="connsiteX4" fmla="*/ 6447385 w 6447385"/>
              <a:gd name="connsiteY4" fmla="*/ 0 h 3561228"/>
              <a:gd name="connsiteX0" fmla="*/ 0 w 5360449"/>
              <a:gd name="connsiteY0" fmla="*/ 4507806 h 4507806"/>
              <a:gd name="connsiteX1" fmla="*/ 1612720 w 5360449"/>
              <a:gd name="connsiteY1" fmla="*/ 4369944 h 4507806"/>
              <a:gd name="connsiteX2" fmla="*/ 3605321 w 5360449"/>
              <a:gd name="connsiteY2" fmla="*/ 3706445 h 4507806"/>
              <a:gd name="connsiteX3" fmla="*/ 5237710 w 5360449"/>
              <a:gd name="connsiteY3" fmla="*/ 2621485 h 4507806"/>
              <a:gd name="connsiteX4" fmla="*/ 5293636 w 5360449"/>
              <a:gd name="connsiteY4" fmla="*/ 0 h 4507806"/>
              <a:gd name="connsiteX0" fmla="*/ 0 w 5293636"/>
              <a:gd name="connsiteY0" fmla="*/ 4507806 h 4507806"/>
              <a:gd name="connsiteX1" fmla="*/ 1612720 w 5293636"/>
              <a:gd name="connsiteY1" fmla="*/ 4369944 h 4507806"/>
              <a:gd name="connsiteX2" fmla="*/ 3605321 w 5293636"/>
              <a:gd name="connsiteY2" fmla="*/ 3706445 h 4507806"/>
              <a:gd name="connsiteX3" fmla="*/ 3850921 w 5293636"/>
              <a:gd name="connsiteY3" fmla="*/ 1598649 h 4507806"/>
              <a:gd name="connsiteX4" fmla="*/ 5293636 w 5293636"/>
              <a:gd name="connsiteY4" fmla="*/ 0 h 4507806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07806"/>
              <a:gd name="connsiteX1" fmla="*/ 2718140 w 5293636"/>
              <a:gd name="connsiteY1" fmla="*/ 2994428 h 4507806"/>
              <a:gd name="connsiteX2" fmla="*/ 3850921 w 5293636"/>
              <a:gd name="connsiteY2" fmla="*/ 1598649 h 4507806"/>
              <a:gd name="connsiteX3" fmla="*/ 5293636 w 5293636"/>
              <a:gd name="connsiteY3" fmla="*/ 0 h 4507806"/>
              <a:gd name="connsiteX0" fmla="*/ 0 w 4567511"/>
              <a:gd name="connsiteY0" fmla="*/ 4097578 h 4097578"/>
              <a:gd name="connsiteX1" fmla="*/ 1992015 w 4567511"/>
              <a:gd name="connsiteY1" fmla="*/ 2994428 h 4097578"/>
              <a:gd name="connsiteX2" fmla="*/ 3124796 w 4567511"/>
              <a:gd name="connsiteY2" fmla="*/ 1598649 h 4097578"/>
              <a:gd name="connsiteX3" fmla="*/ 4567511 w 4567511"/>
              <a:gd name="connsiteY3" fmla="*/ 0 h 4097578"/>
              <a:gd name="connsiteX0" fmla="*/ 0 w 4567511"/>
              <a:gd name="connsiteY0" fmla="*/ 4097578 h 4097578"/>
              <a:gd name="connsiteX1" fmla="*/ 1992015 w 4567511"/>
              <a:gd name="connsiteY1" fmla="*/ 2994428 h 4097578"/>
              <a:gd name="connsiteX2" fmla="*/ 3312642 w 4567511"/>
              <a:gd name="connsiteY2" fmla="*/ 1571897 h 4097578"/>
              <a:gd name="connsiteX3" fmla="*/ 4567511 w 4567511"/>
              <a:gd name="connsiteY3" fmla="*/ 0 h 4097578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789400 w 3742278"/>
              <a:gd name="connsiteY1" fmla="*/ 2862113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789400 w 3742278"/>
              <a:gd name="connsiteY1" fmla="*/ 2862113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116964 w 3742278"/>
              <a:gd name="connsiteY1" fmla="*/ 3071934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116964 w 3742278"/>
              <a:gd name="connsiteY1" fmla="*/ 3071934 h 4486429"/>
              <a:gd name="connsiteX2" fmla="*/ 2714378 w 3742278"/>
              <a:gd name="connsiteY2" fmla="*/ 1588826 h 4486429"/>
              <a:gd name="connsiteX3" fmla="*/ 3742278 w 3742278"/>
              <a:gd name="connsiteY3" fmla="*/ 0 h 4486429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14378 w 4006185"/>
              <a:gd name="connsiteY2" fmla="*/ 1605981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14378 w 4006185"/>
              <a:gd name="connsiteY2" fmla="*/ 1605981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1707609 w 4006185"/>
              <a:gd name="connsiteY2" fmla="*/ 2617869 h 4503584"/>
              <a:gd name="connsiteX3" fmla="*/ 2767350 w 4006185"/>
              <a:gd name="connsiteY3" fmla="*/ 1672132 h 4503584"/>
              <a:gd name="connsiteX4" fmla="*/ 4006185 w 4006185"/>
              <a:gd name="connsiteY4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105319"/>
              <a:gd name="connsiteY0" fmla="*/ 4268527 h 4268527"/>
              <a:gd name="connsiteX1" fmla="*/ 1291190 w 4105319"/>
              <a:gd name="connsiteY1" fmla="*/ 3032791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291190 w 4105319"/>
              <a:gd name="connsiteY1" fmla="*/ 3032791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384745 w 4105319"/>
              <a:gd name="connsiteY1" fmla="*/ 3100458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384745 w 4105319"/>
              <a:gd name="connsiteY1" fmla="*/ 3100458 h 4268527"/>
              <a:gd name="connsiteX2" fmla="*/ 2977778 w 4105319"/>
              <a:gd name="connsiteY2" fmla="*/ 1743839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2977778 w 4105319"/>
              <a:gd name="connsiteY2" fmla="*/ 1743839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28804 w 4105319"/>
              <a:gd name="connsiteY2" fmla="*/ 177011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28804 w 4105319"/>
              <a:gd name="connsiteY2" fmla="*/ 177011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109487 w 4105319"/>
              <a:gd name="connsiteY2" fmla="*/ 178929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109487 w 4105319"/>
              <a:gd name="connsiteY2" fmla="*/ 178929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216872"/>
              <a:gd name="connsiteY0" fmla="*/ 4532859 h 4532859"/>
              <a:gd name="connsiteX1" fmla="*/ 1443312 w 4216872"/>
              <a:gd name="connsiteY1" fmla="*/ 3316319 h 4532859"/>
              <a:gd name="connsiteX2" fmla="*/ 3239258 w 4216872"/>
              <a:gd name="connsiteY2" fmla="*/ 1967283 h 4532859"/>
              <a:gd name="connsiteX3" fmla="*/ 4216872 w 4216872"/>
              <a:gd name="connsiteY3" fmla="*/ 0 h 4532859"/>
              <a:gd name="connsiteX0" fmla="*/ -1 w 4518335"/>
              <a:gd name="connsiteY0" fmla="*/ 4716321 h 4716321"/>
              <a:gd name="connsiteX1" fmla="*/ 1744775 w 4518335"/>
              <a:gd name="connsiteY1" fmla="*/ 3316319 h 4716321"/>
              <a:gd name="connsiteX2" fmla="*/ 3540721 w 4518335"/>
              <a:gd name="connsiteY2" fmla="*/ 1967283 h 4716321"/>
              <a:gd name="connsiteX3" fmla="*/ 4518335 w 4518335"/>
              <a:gd name="connsiteY3" fmla="*/ 0 h 4716321"/>
              <a:gd name="connsiteX0" fmla="*/ 1 w 4518337"/>
              <a:gd name="connsiteY0" fmla="*/ 4716321 h 4716321"/>
              <a:gd name="connsiteX1" fmla="*/ 1744777 w 4518337"/>
              <a:gd name="connsiteY1" fmla="*/ 3316319 h 4716321"/>
              <a:gd name="connsiteX2" fmla="*/ 3540723 w 4518337"/>
              <a:gd name="connsiteY2" fmla="*/ 1967283 h 4716321"/>
              <a:gd name="connsiteX3" fmla="*/ 4518337 w 4518337"/>
              <a:gd name="connsiteY3" fmla="*/ 0 h 4716321"/>
              <a:gd name="connsiteX0" fmla="*/ 1 w 4436605"/>
              <a:gd name="connsiteY0" fmla="*/ 4681891 h 4681891"/>
              <a:gd name="connsiteX1" fmla="*/ 1663045 w 4436605"/>
              <a:gd name="connsiteY1" fmla="*/ 3316319 h 4681891"/>
              <a:gd name="connsiteX2" fmla="*/ 3458991 w 4436605"/>
              <a:gd name="connsiteY2" fmla="*/ 1967283 h 4681891"/>
              <a:gd name="connsiteX3" fmla="*/ 4436605 w 4436605"/>
              <a:gd name="connsiteY3" fmla="*/ 0 h 4681891"/>
              <a:gd name="connsiteX0" fmla="*/ -1 w 5995308"/>
              <a:gd name="connsiteY0" fmla="*/ 6191800 h 6191800"/>
              <a:gd name="connsiteX1" fmla="*/ 1663043 w 5995308"/>
              <a:gd name="connsiteY1" fmla="*/ 4826228 h 6191800"/>
              <a:gd name="connsiteX2" fmla="*/ 3458989 w 5995308"/>
              <a:gd name="connsiteY2" fmla="*/ 3477192 h 6191800"/>
              <a:gd name="connsiteX3" fmla="*/ 5995308 w 5995308"/>
              <a:gd name="connsiteY3" fmla="*/ 0 h 6191800"/>
              <a:gd name="connsiteX0" fmla="*/ 1 w 6131080"/>
              <a:gd name="connsiteY0" fmla="*/ 6330559 h 6330559"/>
              <a:gd name="connsiteX1" fmla="*/ 1663045 w 6131080"/>
              <a:gd name="connsiteY1" fmla="*/ 4964987 h 6330559"/>
              <a:gd name="connsiteX2" fmla="*/ 3458991 w 6131080"/>
              <a:gd name="connsiteY2" fmla="*/ 3615951 h 6330559"/>
              <a:gd name="connsiteX3" fmla="*/ 6131080 w 6131080"/>
              <a:gd name="connsiteY3" fmla="*/ -1 h 6330559"/>
              <a:gd name="connsiteX0" fmla="*/ -1 w 6131078"/>
              <a:gd name="connsiteY0" fmla="*/ 6330559 h 6330559"/>
              <a:gd name="connsiteX1" fmla="*/ 1782289 w 6131078"/>
              <a:gd name="connsiteY1" fmla="*/ 4877109 h 6330559"/>
              <a:gd name="connsiteX2" fmla="*/ 3458989 w 6131078"/>
              <a:gd name="connsiteY2" fmla="*/ 3615951 h 6330559"/>
              <a:gd name="connsiteX3" fmla="*/ 6131078 w 6131078"/>
              <a:gd name="connsiteY3" fmla="*/ -1 h 6330559"/>
              <a:gd name="connsiteX0" fmla="*/ 1 w 6131080"/>
              <a:gd name="connsiteY0" fmla="*/ 6330559 h 6330559"/>
              <a:gd name="connsiteX1" fmla="*/ 1782291 w 6131080"/>
              <a:gd name="connsiteY1" fmla="*/ 4877109 h 6330559"/>
              <a:gd name="connsiteX2" fmla="*/ 3458991 w 6131080"/>
              <a:gd name="connsiteY2" fmla="*/ 3615951 h 6330559"/>
              <a:gd name="connsiteX3" fmla="*/ 6131080 w 6131080"/>
              <a:gd name="connsiteY3" fmla="*/ -1 h 6330559"/>
              <a:gd name="connsiteX0" fmla="*/ -1 w 6131078"/>
              <a:gd name="connsiteY0" fmla="*/ 6330559 h 6330559"/>
              <a:gd name="connsiteX1" fmla="*/ 1842576 w 6131078"/>
              <a:gd name="connsiteY1" fmla="*/ 4955234 h 6330559"/>
              <a:gd name="connsiteX2" fmla="*/ 3458989 w 6131078"/>
              <a:gd name="connsiteY2" fmla="*/ 3615951 h 6330559"/>
              <a:gd name="connsiteX3" fmla="*/ 6131078 w 6131078"/>
              <a:gd name="connsiteY3" fmla="*/ -1 h 6330559"/>
              <a:gd name="connsiteX0" fmla="*/ 1 w 6131080"/>
              <a:gd name="connsiteY0" fmla="*/ 6330559 h 6330559"/>
              <a:gd name="connsiteX1" fmla="*/ 1842578 w 6131080"/>
              <a:gd name="connsiteY1" fmla="*/ 4955234 h 6330559"/>
              <a:gd name="connsiteX2" fmla="*/ 3865858 w 6131080"/>
              <a:gd name="connsiteY2" fmla="*/ 3309660 h 6330559"/>
              <a:gd name="connsiteX3" fmla="*/ 6131080 w 6131080"/>
              <a:gd name="connsiteY3" fmla="*/ -1 h 6330559"/>
              <a:gd name="connsiteX0" fmla="*/ -1 w 6131078"/>
              <a:gd name="connsiteY0" fmla="*/ 6330559 h 6330559"/>
              <a:gd name="connsiteX1" fmla="*/ 1842576 w 6131078"/>
              <a:gd name="connsiteY1" fmla="*/ 4955234 h 6330559"/>
              <a:gd name="connsiteX2" fmla="*/ 4059234 w 6131078"/>
              <a:gd name="connsiteY2" fmla="*/ 3334855 h 6330559"/>
              <a:gd name="connsiteX3" fmla="*/ 6131078 w 6131078"/>
              <a:gd name="connsiteY3" fmla="*/ -1 h 6330559"/>
              <a:gd name="connsiteX0" fmla="*/ 1 w 6131080"/>
              <a:gd name="connsiteY0" fmla="*/ 6330559 h 6330559"/>
              <a:gd name="connsiteX1" fmla="*/ 1842578 w 6131080"/>
              <a:gd name="connsiteY1" fmla="*/ 4955234 h 6330559"/>
              <a:gd name="connsiteX2" fmla="*/ 4059236 w 6131080"/>
              <a:gd name="connsiteY2" fmla="*/ 3334855 h 6330559"/>
              <a:gd name="connsiteX3" fmla="*/ 6131080 w 6131080"/>
              <a:gd name="connsiteY3" fmla="*/ -1 h 6330559"/>
              <a:gd name="connsiteX0" fmla="*/ 0 w 6232992"/>
              <a:gd name="connsiteY0" fmla="*/ 6306899 h 6306899"/>
              <a:gd name="connsiteX1" fmla="*/ 1842577 w 6232992"/>
              <a:gd name="connsiteY1" fmla="*/ 4931574 h 6306899"/>
              <a:gd name="connsiteX2" fmla="*/ 4059235 w 6232992"/>
              <a:gd name="connsiteY2" fmla="*/ 3311195 h 6306899"/>
              <a:gd name="connsiteX3" fmla="*/ 6232992 w 6232992"/>
              <a:gd name="connsiteY3" fmla="*/ 0 h 6306899"/>
              <a:gd name="connsiteX0" fmla="*/ 0 w 6232992"/>
              <a:gd name="connsiteY0" fmla="*/ 6306899 h 6306899"/>
              <a:gd name="connsiteX1" fmla="*/ 1842577 w 6232992"/>
              <a:gd name="connsiteY1" fmla="*/ 4931574 h 6306899"/>
              <a:gd name="connsiteX2" fmla="*/ 4059235 w 6232992"/>
              <a:gd name="connsiteY2" fmla="*/ 3311195 h 6306899"/>
              <a:gd name="connsiteX3" fmla="*/ 6232992 w 6232992"/>
              <a:gd name="connsiteY3" fmla="*/ 0 h 6306899"/>
              <a:gd name="connsiteX0" fmla="*/ 0 w 6232992"/>
              <a:gd name="connsiteY0" fmla="*/ 6306899 h 6306899"/>
              <a:gd name="connsiteX1" fmla="*/ 1842577 w 6232992"/>
              <a:gd name="connsiteY1" fmla="*/ 4931574 h 6306899"/>
              <a:gd name="connsiteX2" fmla="*/ 3929962 w 6232992"/>
              <a:gd name="connsiteY2" fmla="*/ 3213314 h 6306899"/>
              <a:gd name="connsiteX3" fmla="*/ 6232992 w 6232992"/>
              <a:gd name="connsiteY3" fmla="*/ 0 h 6306899"/>
              <a:gd name="connsiteX0" fmla="*/ 0 w 6232992"/>
              <a:gd name="connsiteY0" fmla="*/ 6306899 h 6306899"/>
              <a:gd name="connsiteX1" fmla="*/ 1668634 w 6232992"/>
              <a:gd name="connsiteY1" fmla="*/ 4719256 h 6306899"/>
              <a:gd name="connsiteX2" fmla="*/ 3929962 w 6232992"/>
              <a:gd name="connsiteY2" fmla="*/ 3213314 h 6306899"/>
              <a:gd name="connsiteX3" fmla="*/ 6232992 w 6232992"/>
              <a:gd name="connsiteY3" fmla="*/ 0 h 6306899"/>
              <a:gd name="connsiteX0" fmla="*/ 0 w 6232992"/>
              <a:gd name="connsiteY0" fmla="*/ 6306899 h 6306899"/>
              <a:gd name="connsiteX1" fmla="*/ 1501950 w 6232992"/>
              <a:gd name="connsiteY1" fmla="*/ 4513148 h 6306899"/>
              <a:gd name="connsiteX2" fmla="*/ 3929962 w 6232992"/>
              <a:gd name="connsiteY2" fmla="*/ 3213314 h 6306899"/>
              <a:gd name="connsiteX3" fmla="*/ 6232992 w 6232992"/>
              <a:gd name="connsiteY3" fmla="*/ 0 h 6306899"/>
              <a:gd name="connsiteX0" fmla="*/ 0 w 6232992"/>
              <a:gd name="connsiteY0" fmla="*/ 6306899 h 6306899"/>
              <a:gd name="connsiteX1" fmla="*/ 1501950 w 6232992"/>
              <a:gd name="connsiteY1" fmla="*/ 4513148 h 6306899"/>
              <a:gd name="connsiteX2" fmla="*/ 3794275 w 6232992"/>
              <a:gd name="connsiteY2" fmla="*/ 2919386 h 6306899"/>
              <a:gd name="connsiteX3" fmla="*/ 6232992 w 6232992"/>
              <a:gd name="connsiteY3" fmla="*/ 0 h 6306899"/>
              <a:gd name="connsiteX0" fmla="*/ 0 w 6131360"/>
              <a:gd name="connsiteY0" fmla="*/ 6393839 h 6393839"/>
              <a:gd name="connsiteX1" fmla="*/ 1501950 w 6131360"/>
              <a:gd name="connsiteY1" fmla="*/ 4600088 h 6393839"/>
              <a:gd name="connsiteX2" fmla="*/ 3794275 w 6131360"/>
              <a:gd name="connsiteY2" fmla="*/ 3006326 h 6393839"/>
              <a:gd name="connsiteX3" fmla="*/ 6131360 w 6131360"/>
              <a:gd name="connsiteY3" fmla="*/ 0 h 6393839"/>
              <a:gd name="connsiteX0" fmla="*/ 0 w 6131360"/>
              <a:gd name="connsiteY0" fmla="*/ 6393839 h 6393839"/>
              <a:gd name="connsiteX1" fmla="*/ 1501950 w 6131360"/>
              <a:gd name="connsiteY1" fmla="*/ 4600088 h 6393839"/>
              <a:gd name="connsiteX2" fmla="*/ 3794275 w 6131360"/>
              <a:gd name="connsiteY2" fmla="*/ 3006326 h 6393839"/>
              <a:gd name="connsiteX3" fmla="*/ 6131360 w 6131360"/>
              <a:gd name="connsiteY3" fmla="*/ 0 h 6393839"/>
              <a:gd name="connsiteX0" fmla="*/ -1 w 6282429"/>
              <a:gd name="connsiteY0" fmla="*/ 6607619 h 6607619"/>
              <a:gd name="connsiteX1" fmla="*/ 1653019 w 6282429"/>
              <a:gd name="connsiteY1" fmla="*/ 4600088 h 6607619"/>
              <a:gd name="connsiteX2" fmla="*/ 3945344 w 6282429"/>
              <a:gd name="connsiteY2" fmla="*/ 3006326 h 6607619"/>
              <a:gd name="connsiteX3" fmla="*/ 6282429 w 6282429"/>
              <a:gd name="connsiteY3" fmla="*/ 0 h 6607619"/>
              <a:gd name="connsiteX0" fmla="*/ 0 w 6466204"/>
              <a:gd name="connsiteY0" fmla="*/ 7619181 h 7619181"/>
              <a:gd name="connsiteX1" fmla="*/ 1836794 w 6466204"/>
              <a:gd name="connsiteY1" fmla="*/ 4600088 h 7619181"/>
              <a:gd name="connsiteX2" fmla="*/ 4129119 w 6466204"/>
              <a:gd name="connsiteY2" fmla="*/ 3006326 h 7619181"/>
              <a:gd name="connsiteX3" fmla="*/ 6466204 w 6466204"/>
              <a:gd name="connsiteY3" fmla="*/ 0 h 7619181"/>
              <a:gd name="connsiteX0" fmla="*/ 0 w 6466204"/>
              <a:gd name="connsiteY0" fmla="*/ 7619181 h 7619181"/>
              <a:gd name="connsiteX1" fmla="*/ 1836794 w 6466204"/>
              <a:gd name="connsiteY1" fmla="*/ 4600088 h 7619181"/>
              <a:gd name="connsiteX2" fmla="*/ 4129119 w 6466204"/>
              <a:gd name="connsiteY2" fmla="*/ 3006326 h 7619181"/>
              <a:gd name="connsiteX3" fmla="*/ 6466204 w 6466204"/>
              <a:gd name="connsiteY3" fmla="*/ 0 h 7619181"/>
              <a:gd name="connsiteX0" fmla="*/ 0 w 6506139"/>
              <a:gd name="connsiteY0" fmla="*/ 7750172 h 7750172"/>
              <a:gd name="connsiteX1" fmla="*/ 1876729 w 6506139"/>
              <a:gd name="connsiteY1" fmla="*/ 4600088 h 7750172"/>
              <a:gd name="connsiteX2" fmla="*/ 4169054 w 6506139"/>
              <a:gd name="connsiteY2" fmla="*/ 3006326 h 7750172"/>
              <a:gd name="connsiteX3" fmla="*/ 6506139 w 6506139"/>
              <a:gd name="connsiteY3" fmla="*/ 0 h 7750172"/>
              <a:gd name="connsiteX0" fmla="*/ 0 w 6506139"/>
              <a:gd name="connsiteY0" fmla="*/ 7750172 h 7750172"/>
              <a:gd name="connsiteX1" fmla="*/ 1876729 w 6506139"/>
              <a:gd name="connsiteY1" fmla="*/ 4600088 h 7750172"/>
              <a:gd name="connsiteX2" fmla="*/ 4169054 w 6506139"/>
              <a:gd name="connsiteY2" fmla="*/ 3006326 h 7750172"/>
              <a:gd name="connsiteX3" fmla="*/ 6506139 w 6506139"/>
              <a:gd name="connsiteY3" fmla="*/ 0 h 7750172"/>
              <a:gd name="connsiteX0" fmla="*/ 0 w 6506139"/>
              <a:gd name="connsiteY0" fmla="*/ 7750172 h 7750172"/>
              <a:gd name="connsiteX1" fmla="*/ 1706125 w 6506139"/>
              <a:gd name="connsiteY1" fmla="*/ 4619299 h 7750172"/>
              <a:gd name="connsiteX2" fmla="*/ 4169054 w 6506139"/>
              <a:gd name="connsiteY2" fmla="*/ 3006326 h 7750172"/>
              <a:gd name="connsiteX3" fmla="*/ 6506139 w 6506139"/>
              <a:gd name="connsiteY3" fmla="*/ 0 h 7750172"/>
              <a:gd name="connsiteX0" fmla="*/ 0 w 6506139"/>
              <a:gd name="connsiteY0" fmla="*/ 7750172 h 7750172"/>
              <a:gd name="connsiteX1" fmla="*/ 1138449 w 6506139"/>
              <a:gd name="connsiteY1" fmla="*/ 5111896 h 7750172"/>
              <a:gd name="connsiteX2" fmla="*/ 4169054 w 6506139"/>
              <a:gd name="connsiteY2" fmla="*/ 3006326 h 7750172"/>
              <a:gd name="connsiteX3" fmla="*/ 6506139 w 6506139"/>
              <a:gd name="connsiteY3" fmla="*/ 0 h 775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6139" h="7750172">
                <a:moveTo>
                  <a:pt x="0" y="7750172"/>
                </a:moveTo>
                <a:cubicBezTo>
                  <a:pt x="53243" y="6937346"/>
                  <a:pt x="443607" y="5902537"/>
                  <a:pt x="1138449" y="5111896"/>
                </a:cubicBezTo>
                <a:cubicBezTo>
                  <a:pt x="1833291" y="4321255"/>
                  <a:pt x="3454304" y="3832198"/>
                  <a:pt x="4169054" y="3006326"/>
                </a:cubicBezTo>
                <a:cubicBezTo>
                  <a:pt x="4883804" y="2180454"/>
                  <a:pt x="5829849" y="967791"/>
                  <a:pt x="6506139" y="0"/>
                </a:cubicBezTo>
              </a:path>
            </a:pathLst>
          </a:custGeom>
          <a:ln w="114300">
            <a:solidFill>
              <a:srgbClr val="FFFF00"/>
            </a:solidFill>
            <a:tailEnd type="stealth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e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70355">
            <a:off x="3536876" y="2638589"/>
            <a:ext cx="838014" cy="336152"/>
          </a:xfrm>
          <a:prstGeom prst="rect">
            <a:avLst/>
          </a:prstGeom>
        </p:spPr>
      </p:pic>
      <p:pic>
        <p:nvPicPr>
          <p:cNvPr id="6" name="Picture 5" descr="we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89577"/>
            <a:ext cx="838014" cy="336152"/>
          </a:xfrm>
          <a:prstGeom prst="rect">
            <a:avLst/>
          </a:prstGeom>
        </p:spPr>
      </p:pic>
      <p:pic>
        <p:nvPicPr>
          <p:cNvPr id="7" name="Picture 6" descr="we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2102248"/>
            <a:ext cx="838014" cy="336152"/>
          </a:xfrm>
          <a:prstGeom prst="rect">
            <a:avLst/>
          </a:prstGeom>
        </p:spPr>
      </p:pic>
      <p:pic>
        <p:nvPicPr>
          <p:cNvPr id="8" name="Picture 7" descr="we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3124200"/>
            <a:ext cx="838014" cy="33615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76800" y="3986969"/>
            <a:ext cx="4121317" cy="2362200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As air descends the east side of the Continental Divide, it becomes warmer and drier while also accelerating due to gravity </a:t>
            </a:r>
          </a:p>
          <a:p>
            <a:endParaRPr lang="en-US" b="1" dirty="0"/>
          </a:p>
          <a:p>
            <a:r>
              <a:rPr lang="en-US" b="1" dirty="0" smtClean="0"/>
              <a:t>Along the Rocky Mountain Front, this is often called a Chinook Wind</a:t>
            </a:r>
          </a:p>
        </p:txBody>
      </p:sp>
      <p:pic>
        <p:nvPicPr>
          <p:cNvPr id="10" name="Picture 9" descr="cloudy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6164" y="1244008"/>
            <a:ext cx="1197836" cy="830429"/>
          </a:xfrm>
          <a:prstGeom prst="rect">
            <a:avLst/>
          </a:prstGeom>
        </p:spPr>
      </p:pic>
      <p:pic>
        <p:nvPicPr>
          <p:cNvPr id="11" name="Picture 10" descr="s2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1622283"/>
            <a:ext cx="1219200" cy="1219200"/>
          </a:xfrm>
          <a:prstGeom prst="rect">
            <a:avLst/>
          </a:prstGeom>
        </p:spPr>
      </p:pic>
      <p:pic>
        <p:nvPicPr>
          <p:cNvPr id="12" name="Picture 11" descr="s3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38928" y="1866900"/>
            <a:ext cx="1143000" cy="1143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24401"/>
            <a:ext cx="41651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>
          <a:xfrm>
            <a:off x="457200" y="122238"/>
            <a:ext cx="8229600" cy="7921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0" dirty="0" smtClean="0">
                <a:solidFill>
                  <a:schemeClr val="bg1"/>
                </a:solidFill>
              </a:rPr>
              <a:t>Downslope (Chinook) Winds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50292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143000"/>
            <a:ext cx="3622675" cy="5040313"/>
          </a:xfrm>
          <a:noFill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914400" y="-152400"/>
            <a:ext cx="8153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Western US Downslope Winds</a:t>
            </a:r>
            <a:endParaRPr lang="en-US" sz="36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7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6200" y="1689332"/>
            <a:ext cx="2819400" cy="3810000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Air flows over mountains like a wave and during Chinook winds, it is common to see a “Chinook Arch”. </a:t>
            </a:r>
          </a:p>
          <a:p>
            <a:endParaRPr lang="en-US" b="1" dirty="0"/>
          </a:p>
          <a:p>
            <a:r>
              <a:rPr lang="en-US" b="1" dirty="0" smtClean="0"/>
              <a:t>This cloud forms when moisture from west of the divide pushes east of the divide. 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457200" y="122238"/>
            <a:ext cx="8229600" cy="7921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0" dirty="0" smtClean="0">
                <a:solidFill>
                  <a:schemeClr val="bg1"/>
                </a:solidFill>
              </a:rPr>
              <a:t>Downslope (Chinook) Winds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15" name="Picture 3" descr="l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739" y="1626065"/>
            <a:ext cx="5924861" cy="3936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6739" y="5331768"/>
            <a:ext cx="2301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Courtesy: NWS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9765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6200"/>
            <a:ext cx="6629400" cy="1143000"/>
          </a:xfrm>
          <a:extLst/>
        </p:spPr>
        <p:txBody>
          <a:bodyPr/>
          <a:lstStyle/>
          <a:p>
            <a:pPr>
              <a:defRPr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Mountain Wave Clouds</a:t>
            </a:r>
            <a:endParaRPr lang="en-US" dirty="0"/>
          </a:p>
        </p:txBody>
      </p:sp>
      <p:pic>
        <p:nvPicPr>
          <p:cNvPr id="23557" name="Picture 3" descr="am_i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4892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2667000"/>
            <a:ext cx="5333199" cy="353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0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038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180754" y="2998380"/>
            <a:ext cx="6979776" cy="3710763"/>
          </a:xfrm>
          <a:custGeom>
            <a:avLst/>
            <a:gdLst>
              <a:gd name="connsiteX0" fmla="*/ 0 w 5847907"/>
              <a:gd name="connsiteY0" fmla="*/ 3498112 h 3498112"/>
              <a:gd name="connsiteX1" fmla="*/ 1350335 w 5847907"/>
              <a:gd name="connsiteY1" fmla="*/ 3232298 h 3498112"/>
              <a:gd name="connsiteX2" fmla="*/ 3274828 w 5847907"/>
              <a:gd name="connsiteY2" fmla="*/ 2328530 h 3498112"/>
              <a:gd name="connsiteX3" fmla="*/ 4944140 w 5847907"/>
              <a:gd name="connsiteY3" fmla="*/ 1116419 h 3498112"/>
              <a:gd name="connsiteX4" fmla="*/ 5847907 w 5847907"/>
              <a:gd name="connsiteY4" fmla="*/ 0 h 3498112"/>
              <a:gd name="connsiteX0" fmla="*/ 0 w 5847907"/>
              <a:gd name="connsiteY0" fmla="*/ 3498112 h 3510097"/>
              <a:gd name="connsiteX1" fmla="*/ 1671649 w 5847907"/>
              <a:gd name="connsiteY1" fmla="*/ 3401067 h 3510097"/>
              <a:gd name="connsiteX2" fmla="*/ 3274828 w 5847907"/>
              <a:gd name="connsiteY2" fmla="*/ 2328530 h 3510097"/>
              <a:gd name="connsiteX3" fmla="*/ 4944140 w 5847907"/>
              <a:gd name="connsiteY3" fmla="*/ 1116419 h 3510097"/>
              <a:gd name="connsiteX4" fmla="*/ 5847907 w 5847907"/>
              <a:gd name="connsiteY4" fmla="*/ 0 h 3510097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4944140 w 5847907"/>
              <a:gd name="connsiteY3" fmla="*/ 1116419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00207 w 5936662"/>
              <a:gd name="connsiteY3" fmla="*/ 1266741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4952884 w 5936662"/>
              <a:gd name="connsiteY3" fmla="*/ 1246333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10029 w 5936662"/>
              <a:gd name="connsiteY3" fmla="*/ 1378986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68959 w 5936662"/>
              <a:gd name="connsiteY3" fmla="*/ 1491231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237710 w 5936662"/>
              <a:gd name="connsiteY3" fmla="*/ 1562660 h 3448981"/>
              <a:gd name="connsiteX4" fmla="*/ 5936662 w 5936662"/>
              <a:gd name="connsiteY4" fmla="*/ 0 h 3448981"/>
              <a:gd name="connsiteX0" fmla="*/ 0 w 6133094"/>
              <a:gd name="connsiteY0" fmla="*/ 3479594 h 3479594"/>
              <a:gd name="connsiteX1" fmla="*/ 1671649 w 6133094"/>
              <a:gd name="connsiteY1" fmla="*/ 3382549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133094"/>
              <a:gd name="connsiteY0" fmla="*/ 3479594 h 3479594"/>
              <a:gd name="connsiteX1" fmla="*/ 1671649 w 6133094"/>
              <a:gd name="connsiteY1" fmla="*/ 3382549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133094"/>
              <a:gd name="connsiteY0" fmla="*/ 3479594 h 3479594"/>
              <a:gd name="connsiteX1" fmla="*/ 1612720 w 6133094"/>
              <a:gd name="connsiteY1" fmla="*/ 3341732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329526"/>
              <a:gd name="connsiteY0" fmla="*/ 3540819 h 3540819"/>
              <a:gd name="connsiteX1" fmla="*/ 1612720 w 6329526"/>
              <a:gd name="connsiteY1" fmla="*/ 3402957 h 3540819"/>
              <a:gd name="connsiteX2" fmla="*/ 3605321 w 6329526"/>
              <a:gd name="connsiteY2" fmla="*/ 2739458 h 3540819"/>
              <a:gd name="connsiteX3" fmla="*/ 5237710 w 6329526"/>
              <a:gd name="connsiteY3" fmla="*/ 1654498 h 3540819"/>
              <a:gd name="connsiteX4" fmla="*/ 6329526 w 6329526"/>
              <a:gd name="connsiteY4" fmla="*/ 0 h 3540819"/>
              <a:gd name="connsiteX0" fmla="*/ 0 w 6329526"/>
              <a:gd name="connsiteY0" fmla="*/ 3540819 h 3540819"/>
              <a:gd name="connsiteX1" fmla="*/ 1612720 w 6329526"/>
              <a:gd name="connsiteY1" fmla="*/ 3402957 h 3540819"/>
              <a:gd name="connsiteX2" fmla="*/ 3605321 w 6329526"/>
              <a:gd name="connsiteY2" fmla="*/ 2739458 h 3540819"/>
              <a:gd name="connsiteX3" fmla="*/ 5237710 w 6329526"/>
              <a:gd name="connsiteY3" fmla="*/ 1654498 h 3540819"/>
              <a:gd name="connsiteX4" fmla="*/ 6329526 w 6329526"/>
              <a:gd name="connsiteY4" fmla="*/ 0 h 3540819"/>
              <a:gd name="connsiteX0" fmla="*/ 0 w 6447385"/>
              <a:gd name="connsiteY0" fmla="*/ 3561228 h 3561228"/>
              <a:gd name="connsiteX1" fmla="*/ 1612720 w 6447385"/>
              <a:gd name="connsiteY1" fmla="*/ 3423366 h 3561228"/>
              <a:gd name="connsiteX2" fmla="*/ 3605321 w 6447385"/>
              <a:gd name="connsiteY2" fmla="*/ 2759867 h 3561228"/>
              <a:gd name="connsiteX3" fmla="*/ 5237710 w 6447385"/>
              <a:gd name="connsiteY3" fmla="*/ 1674907 h 3561228"/>
              <a:gd name="connsiteX4" fmla="*/ 6447385 w 6447385"/>
              <a:gd name="connsiteY4" fmla="*/ 0 h 3561228"/>
              <a:gd name="connsiteX0" fmla="*/ 0 w 6447385"/>
              <a:gd name="connsiteY0" fmla="*/ 3561228 h 3561228"/>
              <a:gd name="connsiteX1" fmla="*/ 1612720 w 6447385"/>
              <a:gd name="connsiteY1" fmla="*/ 3423366 h 3561228"/>
              <a:gd name="connsiteX2" fmla="*/ 3605321 w 6447385"/>
              <a:gd name="connsiteY2" fmla="*/ 2759867 h 3561228"/>
              <a:gd name="connsiteX3" fmla="*/ 5237710 w 6447385"/>
              <a:gd name="connsiteY3" fmla="*/ 1674907 h 3561228"/>
              <a:gd name="connsiteX4" fmla="*/ 6447385 w 6447385"/>
              <a:gd name="connsiteY4" fmla="*/ 0 h 356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7385" h="3561228">
                <a:moveTo>
                  <a:pt x="0" y="3561228"/>
                </a:moveTo>
                <a:cubicBezTo>
                  <a:pt x="402265" y="3525786"/>
                  <a:pt x="1011833" y="3556926"/>
                  <a:pt x="1612720" y="3423366"/>
                </a:cubicBezTo>
                <a:cubicBezTo>
                  <a:pt x="2213607" y="3289806"/>
                  <a:pt x="3001156" y="3051277"/>
                  <a:pt x="3605321" y="2759867"/>
                </a:cubicBezTo>
                <a:cubicBezTo>
                  <a:pt x="4209486" y="2468457"/>
                  <a:pt x="4764033" y="2134885"/>
                  <a:pt x="5237710" y="1674907"/>
                </a:cubicBezTo>
                <a:cubicBezTo>
                  <a:pt x="5711387" y="1214929"/>
                  <a:pt x="5766833" y="211861"/>
                  <a:pt x="6447385" y="0"/>
                </a:cubicBezTo>
              </a:path>
            </a:pathLst>
          </a:custGeom>
          <a:ln w="114300">
            <a:gradFill>
              <a:gsLst>
                <a:gs pos="0">
                  <a:srgbClr val="0070C0"/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7817" y="4278917"/>
            <a:ext cx="1016005" cy="748238"/>
          </a:xfrm>
          <a:prstGeom prst="rect">
            <a:avLst/>
          </a:prstGeom>
        </p:spPr>
      </p:pic>
      <p:pic>
        <p:nvPicPr>
          <p:cNvPr id="14" name="Picture 13" descr="s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2446" y="2143189"/>
            <a:ext cx="1329070" cy="852941"/>
          </a:xfrm>
          <a:prstGeom prst="rect">
            <a:avLst/>
          </a:prstGeom>
        </p:spPr>
      </p:pic>
      <p:pic>
        <p:nvPicPr>
          <p:cNvPr id="15" name="Picture 14" descr="s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3505" y="3058985"/>
            <a:ext cx="1041318" cy="763664"/>
          </a:xfrm>
          <a:prstGeom prst="rect">
            <a:avLst/>
          </a:prstGeom>
        </p:spPr>
      </p:pic>
      <p:pic>
        <p:nvPicPr>
          <p:cNvPr id="16" name="Picture 15" descr="s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31722" y="3181291"/>
            <a:ext cx="1041318" cy="817810"/>
          </a:xfrm>
          <a:prstGeom prst="rect">
            <a:avLst/>
          </a:prstGeom>
        </p:spPr>
      </p:pic>
      <p:pic>
        <p:nvPicPr>
          <p:cNvPr id="17" name="Picture 16" descr="south_gree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556523">
            <a:off x="1933219" y="5454115"/>
            <a:ext cx="400119" cy="2094405"/>
          </a:xfrm>
          <a:prstGeom prst="rect">
            <a:avLst/>
          </a:prstGeom>
        </p:spPr>
      </p:pic>
      <p:pic>
        <p:nvPicPr>
          <p:cNvPr id="18" name="Picture 17" descr="south_gree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546493">
            <a:off x="4295868" y="4990415"/>
            <a:ext cx="400119" cy="1364333"/>
          </a:xfrm>
          <a:prstGeom prst="rect">
            <a:avLst/>
          </a:prstGeom>
        </p:spPr>
      </p:pic>
      <p:pic>
        <p:nvPicPr>
          <p:cNvPr id="19" name="Picture 18" descr="south_gree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35057">
            <a:off x="5865374" y="3949340"/>
            <a:ext cx="400119" cy="104630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77234" y="1066800"/>
            <a:ext cx="3785166" cy="2627501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Upslope precipitation occurs when moist airflow encounters higher terrain and is forced to rise. </a:t>
            </a:r>
          </a:p>
          <a:p>
            <a:endParaRPr lang="en-US" b="1" dirty="0" smtClean="0"/>
          </a:p>
          <a:p>
            <a:r>
              <a:rPr lang="en-US" b="1" dirty="0" smtClean="0"/>
              <a:t>As this moist air rises, it cools and condenses to produce clouds and precipitation.</a:t>
            </a:r>
          </a:p>
        </p:txBody>
      </p:sp>
      <p:pic>
        <p:nvPicPr>
          <p:cNvPr id="31" name="Picture 30" descr="s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4525" y="5397604"/>
            <a:ext cx="1016005" cy="748238"/>
          </a:xfrm>
          <a:prstGeom prst="rect">
            <a:avLst/>
          </a:prstGeom>
        </p:spPr>
      </p:pic>
      <p:sp>
        <p:nvSpPr>
          <p:cNvPr id="21" name="Title 3"/>
          <p:cNvSpPr txBox="1">
            <a:spLocks/>
          </p:cNvSpPr>
          <p:nvPr/>
        </p:nvSpPr>
        <p:spPr>
          <a:xfrm>
            <a:off x="457200" y="122238"/>
            <a:ext cx="8229600" cy="7921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0" dirty="0" smtClean="0">
                <a:solidFill>
                  <a:schemeClr val="bg1"/>
                </a:solidFill>
              </a:rPr>
              <a:t>Upslope Precipitation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22" name="Picture 21" descr="cloudy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3694" y="4381729"/>
            <a:ext cx="930982" cy="645426"/>
          </a:xfrm>
          <a:prstGeom prst="rect">
            <a:avLst/>
          </a:prstGeom>
        </p:spPr>
      </p:pic>
      <p:pic>
        <p:nvPicPr>
          <p:cNvPr id="23" name="Picture 22" descr="cloudy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06014" y="5074891"/>
            <a:ext cx="930982" cy="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19450" r="12333"/>
          <a:stretch/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 rot="3064172">
            <a:off x="4976696" y="1233652"/>
            <a:ext cx="3510294" cy="3149509"/>
          </a:xfrm>
          <a:custGeom>
            <a:avLst/>
            <a:gdLst>
              <a:gd name="connsiteX0" fmla="*/ 0 w 5847907"/>
              <a:gd name="connsiteY0" fmla="*/ 3498112 h 3498112"/>
              <a:gd name="connsiteX1" fmla="*/ 1350335 w 5847907"/>
              <a:gd name="connsiteY1" fmla="*/ 3232298 h 3498112"/>
              <a:gd name="connsiteX2" fmla="*/ 3274828 w 5847907"/>
              <a:gd name="connsiteY2" fmla="*/ 2328530 h 3498112"/>
              <a:gd name="connsiteX3" fmla="*/ 4944140 w 5847907"/>
              <a:gd name="connsiteY3" fmla="*/ 1116419 h 3498112"/>
              <a:gd name="connsiteX4" fmla="*/ 5847907 w 5847907"/>
              <a:gd name="connsiteY4" fmla="*/ 0 h 3498112"/>
              <a:gd name="connsiteX0" fmla="*/ 0 w 5847907"/>
              <a:gd name="connsiteY0" fmla="*/ 3498112 h 3510097"/>
              <a:gd name="connsiteX1" fmla="*/ 1671649 w 5847907"/>
              <a:gd name="connsiteY1" fmla="*/ 3401067 h 3510097"/>
              <a:gd name="connsiteX2" fmla="*/ 3274828 w 5847907"/>
              <a:gd name="connsiteY2" fmla="*/ 2328530 h 3510097"/>
              <a:gd name="connsiteX3" fmla="*/ 4944140 w 5847907"/>
              <a:gd name="connsiteY3" fmla="*/ 1116419 h 3510097"/>
              <a:gd name="connsiteX4" fmla="*/ 5847907 w 5847907"/>
              <a:gd name="connsiteY4" fmla="*/ 0 h 3510097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4944140 w 5847907"/>
              <a:gd name="connsiteY3" fmla="*/ 1116419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00207 w 5936662"/>
              <a:gd name="connsiteY3" fmla="*/ 1266741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4952884 w 5936662"/>
              <a:gd name="connsiteY3" fmla="*/ 1246333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10029 w 5936662"/>
              <a:gd name="connsiteY3" fmla="*/ 1378986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68959 w 5936662"/>
              <a:gd name="connsiteY3" fmla="*/ 1491231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237710 w 5936662"/>
              <a:gd name="connsiteY3" fmla="*/ 1562660 h 3448981"/>
              <a:gd name="connsiteX4" fmla="*/ 5936662 w 5936662"/>
              <a:gd name="connsiteY4" fmla="*/ 0 h 3448981"/>
              <a:gd name="connsiteX0" fmla="*/ 0 w 6133094"/>
              <a:gd name="connsiteY0" fmla="*/ 3479594 h 3479594"/>
              <a:gd name="connsiteX1" fmla="*/ 1671649 w 6133094"/>
              <a:gd name="connsiteY1" fmla="*/ 3382549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133094"/>
              <a:gd name="connsiteY0" fmla="*/ 3479594 h 3479594"/>
              <a:gd name="connsiteX1" fmla="*/ 1671649 w 6133094"/>
              <a:gd name="connsiteY1" fmla="*/ 3382549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133094"/>
              <a:gd name="connsiteY0" fmla="*/ 3479594 h 3479594"/>
              <a:gd name="connsiteX1" fmla="*/ 1612720 w 6133094"/>
              <a:gd name="connsiteY1" fmla="*/ 3341732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329526"/>
              <a:gd name="connsiteY0" fmla="*/ 3540819 h 3540819"/>
              <a:gd name="connsiteX1" fmla="*/ 1612720 w 6329526"/>
              <a:gd name="connsiteY1" fmla="*/ 3402957 h 3540819"/>
              <a:gd name="connsiteX2" fmla="*/ 3605321 w 6329526"/>
              <a:gd name="connsiteY2" fmla="*/ 2739458 h 3540819"/>
              <a:gd name="connsiteX3" fmla="*/ 5237710 w 6329526"/>
              <a:gd name="connsiteY3" fmla="*/ 1654498 h 3540819"/>
              <a:gd name="connsiteX4" fmla="*/ 6329526 w 6329526"/>
              <a:gd name="connsiteY4" fmla="*/ 0 h 3540819"/>
              <a:gd name="connsiteX0" fmla="*/ 0 w 6329526"/>
              <a:gd name="connsiteY0" fmla="*/ 3540819 h 3540819"/>
              <a:gd name="connsiteX1" fmla="*/ 1612720 w 6329526"/>
              <a:gd name="connsiteY1" fmla="*/ 3402957 h 3540819"/>
              <a:gd name="connsiteX2" fmla="*/ 3605321 w 6329526"/>
              <a:gd name="connsiteY2" fmla="*/ 2739458 h 3540819"/>
              <a:gd name="connsiteX3" fmla="*/ 5237710 w 6329526"/>
              <a:gd name="connsiteY3" fmla="*/ 1654498 h 3540819"/>
              <a:gd name="connsiteX4" fmla="*/ 6329526 w 6329526"/>
              <a:gd name="connsiteY4" fmla="*/ 0 h 3540819"/>
              <a:gd name="connsiteX0" fmla="*/ 0 w 6447385"/>
              <a:gd name="connsiteY0" fmla="*/ 3561228 h 3561228"/>
              <a:gd name="connsiteX1" fmla="*/ 1612720 w 6447385"/>
              <a:gd name="connsiteY1" fmla="*/ 3423366 h 3561228"/>
              <a:gd name="connsiteX2" fmla="*/ 3605321 w 6447385"/>
              <a:gd name="connsiteY2" fmla="*/ 2759867 h 3561228"/>
              <a:gd name="connsiteX3" fmla="*/ 5237710 w 6447385"/>
              <a:gd name="connsiteY3" fmla="*/ 1674907 h 3561228"/>
              <a:gd name="connsiteX4" fmla="*/ 6447385 w 6447385"/>
              <a:gd name="connsiteY4" fmla="*/ 0 h 3561228"/>
              <a:gd name="connsiteX0" fmla="*/ 0 w 6447385"/>
              <a:gd name="connsiteY0" fmla="*/ 3561228 h 3561228"/>
              <a:gd name="connsiteX1" fmla="*/ 1612720 w 6447385"/>
              <a:gd name="connsiteY1" fmla="*/ 3423366 h 3561228"/>
              <a:gd name="connsiteX2" fmla="*/ 3605321 w 6447385"/>
              <a:gd name="connsiteY2" fmla="*/ 2759867 h 3561228"/>
              <a:gd name="connsiteX3" fmla="*/ 5237710 w 6447385"/>
              <a:gd name="connsiteY3" fmla="*/ 1674907 h 3561228"/>
              <a:gd name="connsiteX4" fmla="*/ 6447385 w 6447385"/>
              <a:gd name="connsiteY4" fmla="*/ 0 h 3561228"/>
              <a:gd name="connsiteX0" fmla="*/ 0 w 5360449"/>
              <a:gd name="connsiteY0" fmla="*/ 4507806 h 4507806"/>
              <a:gd name="connsiteX1" fmla="*/ 1612720 w 5360449"/>
              <a:gd name="connsiteY1" fmla="*/ 4369944 h 4507806"/>
              <a:gd name="connsiteX2" fmla="*/ 3605321 w 5360449"/>
              <a:gd name="connsiteY2" fmla="*/ 3706445 h 4507806"/>
              <a:gd name="connsiteX3" fmla="*/ 5237710 w 5360449"/>
              <a:gd name="connsiteY3" fmla="*/ 2621485 h 4507806"/>
              <a:gd name="connsiteX4" fmla="*/ 5293636 w 5360449"/>
              <a:gd name="connsiteY4" fmla="*/ 0 h 4507806"/>
              <a:gd name="connsiteX0" fmla="*/ 0 w 5293636"/>
              <a:gd name="connsiteY0" fmla="*/ 4507806 h 4507806"/>
              <a:gd name="connsiteX1" fmla="*/ 1612720 w 5293636"/>
              <a:gd name="connsiteY1" fmla="*/ 4369944 h 4507806"/>
              <a:gd name="connsiteX2" fmla="*/ 3605321 w 5293636"/>
              <a:gd name="connsiteY2" fmla="*/ 3706445 h 4507806"/>
              <a:gd name="connsiteX3" fmla="*/ 3850921 w 5293636"/>
              <a:gd name="connsiteY3" fmla="*/ 1598649 h 4507806"/>
              <a:gd name="connsiteX4" fmla="*/ 5293636 w 5293636"/>
              <a:gd name="connsiteY4" fmla="*/ 0 h 4507806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07806"/>
              <a:gd name="connsiteX1" fmla="*/ 2718140 w 5293636"/>
              <a:gd name="connsiteY1" fmla="*/ 2994428 h 4507806"/>
              <a:gd name="connsiteX2" fmla="*/ 3850921 w 5293636"/>
              <a:gd name="connsiteY2" fmla="*/ 1598649 h 4507806"/>
              <a:gd name="connsiteX3" fmla="*/ 5293636 w 5293636"/>
              <a:gd name="connsiteY3" fmla="*/ 0 h 4507806"/>
              <a:gd name="connsiteX0" fmla="*/ 0 w 4567511"/>
              <a:gd name="connsiteY0" fmla="*/ 4097578 h 4097578"/>
              <a:gd name="connsiteX1" fmla="*/ 1992015 w 4567511"/>
              <a:gd name="connsiteY1" fmla="*/ 2994428 h 4097578"/>
              <a:gd name="connsiteX2" fmla="*/ 3124796 w 4567511"/>
              <a:gd name="connsiteY2" fmla="*/ 1598649 h 4097578"/>
              <a:gd name="connsiteX3" fmla="*/ 4567511 w 4567511"/>
              <a:gd name="connsiteY3" fmla="*/ 0 h 4097578"/>
              <a:gd name="connsiteX0" fmla="*/ 0 w 4567511"/>
              <a:gd name="connsiteY0" fmla="*/ 4097578 h 4097578"/>
              <a:gd name="connsiteX1" fmla="*/ 1992015 w 4567511"/>
              <a:gd name="connsiteY1" fmla="*/ 2994428 h 4097578"/>
              <a:gd name="connsiteX2" fmla="*/ 3312642 w 4567511"/>
              <a:gd name="connsiteY2" fmla="*/ 1571897 h 4097578"/>
              <a:gd name="connsiteX3" fmla="*/ 4567511 w 4567511"/>
              <a:gd name="connsiteY3" fmla="*/ 0 h 4097578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789400 w 3742278"/>
              <a:gd name="connsiteY1" fmla="*/ 2862113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789400 w 3742278"/>
              <a:gd name="connsiteY1" fmla="*/ 2862113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116964 w 3742278"/>
              <a:gd name="connsiteY1" fmla="*/ 3071934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116964 w 3742278"/>
              <a:gd name="connsiteY1" fmla="*/ 3071934 h 4486429"/>
              <a:gd name="connsiteX2" fmla="*/ 2714378 w 3742278"/>
              <a:gd name="connsiteY2" fmla="*/ 1588826 h 4486429"/>
              <a:gd name="connsiteX3" fmla="*/ 3742278 w 3742278"/>
              <a:gd name="connsiteY3" fmla="*/ 0 h 4486429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14378 w 4006185"/>
              <a:gd name="connsiteY2" fmla="*/ 1605981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14378 w 4006185"/>
              <a:gd name="connsiteY2" fmla="*/ 1605981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1707609 w 4006185"/>
              <a:gd name="connsiteY2" fmla="*/ 2617869 h 4503584"/>
              <a:gd name="connsiteX3" fmla="*/ 2767350 w 4006185"/>
              <a:gd name="connsiteY3" fmla="*/ 1672132 h 4503584"/>
              <a:gd name="connsiteX4" fmla="*/ 4006185 w 4006185"/>
              <a:gd name="connsiteY4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105319"/>
              <a:gd name="connsiteY0" fmla="*/ 4268527 h 4268527"/>
              <a:gd name="connsiteX1" fmla="*/ 1291190 w 4105319"/>
              <a:gd name="connsiteY1" fmla="*/ 3032791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291190 w 4105319"/>
              <a:gd name="connsiteY1" fmla="*/ 3032791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384745 w 4105319"/>
              <a:gd name="connsiteY1" fmla="*/ 3100458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384745 w 4105319"/>
              <a:gd name="connsiteY1" fmla="*/ 3100458 h 4268527"/>
              <a:gd name="connsiteX2" fmla="*/ 2977778 w 4105319"/>
              <a:gd name="connsiteY2" fmla="*/ 1743839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2977778 w 4105319"/>
              <a:gd name="connsiteY2" fmla="*/ 1743839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28804 w 4105319"/>
              <a:gd name="connsiteY2" fmla="*/ 177011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28804 w 4105319"/>
              <a:gd name="connsiteY2" fmla="*/ 177011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109487 w 4105319"/>
              <a:gd name="connsiteY2" fmla="*/ 178929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109487 w 4105319"/>
              <a:gd name="connsiteY2" fmla="*/ 178929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216872"/>
              <a:gd name="connsiteY0" fmla="*/ 4532859 h 4532859"/>
              <a:gd name="connsiteX1" fmla="*/ 1443312 w 4216872"/>
              <a:gd name="connsiteY1" fmla="*/ 3316319 h 4532859"/>
              <a:gd name="connsiteX2" fmla="*/ 3239258 w 4216872"/>
              <a:gd name="connsiteY2" fmla="*/ 1967283 h 4532859"/>
              <a:gd name="connsiteX3" fmla="*/ 4216872 w 4216872"/>
              <a:gd name="connsiteY3" fmla="*/ 0 h 4532859"/>
              <a:gd name="connsiteX0" fmla="*/ -1 w 4518335"/>
              <a:gd name="connsiteY0" fmla="*/ 4716321 h 4716321"/>
              <a:gd name="connsiteX1" fmla="*/ 1744775 w 4518335"/>
              <a:gd name="connsiteY1" fmla="*/ 3316319 h 4716321"/>
              <a:gd name="connsiteX2" fmla="*/ 3540721 w 4518335"/>
              <a:gd name="connsiteY2" fmla="*/ 1967283 h 4716321"/>
              <a:gd name="connsiteX3" fmla="*/ 4518335 w 4518335"/>
              <a:gd name="connsiteY3" fmla="*/ 0 h 4716321"/>
              <a:gd name="connsiteX0" fmla="*/ 1 w 4518337"/>
              <a:gd name="connsiteY0" fmla="*/ 4716321 h 4716321"/>
              <a:gd name="connsiteX1" fmla="*/ 1744777 w 4518337"/>
              <a:gd name="connsiteY1" fmla="*/ 3316319 h 4716321"/>
              <a:gd name="connsiteX2" fmla="*/ 3540723 w 4518337"/>
              <a:gd name="connsiteY2" fmla="*/ 1967283 h 4716321"/>
              <a:gd name="connsiteX3" fmla="*/ 4518337 w 4518337"/>
              <a:gd name="connsiteY3" fmla="*/ 0 h 4716321"/>
              <a:gd name="connsiteX0" fmla="*/ 1 w 4436605"/>
              <a:gd name="connsiteY0" fmla="*/ 4681891 h 4681891"/>
              <a:gd name="connsiteX1" fmla="*/ 1663045 w 4436605"/>
              <a:gd name="connsiteY1" fmla="*/ 3316319 h 4681891"/>
              <a:gd name="connsiteX2" fmla="*/ 3458991 w 4436605"/>
              <a:gd name="connsiteY2" fmla="*/ 1967283 h 4681891"/>
              <a:gd name="connsiteX3" fmla="*/ 4436605 w 4436605"/>
              <a:gd name="connsiteY3" fmla="*/ 0 h 4681891"/>
              <a:gd name="connsiteX0" fmla="*/ -1 w 5995308"/>
              <a:gd name="connsiteY0" fmla="*/ 6191800 h 6191800"/>
              <a:gd name="connsiteX1" fmla="*/ 1663043 w 5995308"/>
              <a:gd name="connsiteY1" fmla="*/ 4826228 h 6191800"/>
              <a:gd name="connsiteX2" fmla="*/ 3458989 w 5995308"/>
              <a:gd name="connsiteY2" fmla="*/ 3477192 h 6191800"/>
              <a:gd name="connsiteX3" fmla="*/ 5995308 w 5995308"/>
              <a:gd name="connsiteY3" fmla="*/ 0 h 6191800"/>
              <a:gd name="connsiteX0" fmla="*/ 1 w 6131080"/>
              <a:gd name="connsiteY0" fmla="*/ 6330559 h 6330559"/>
              <a:gd name="connsiteX1" fmla="*/ 1663045 w 6131080"/>
              <a:gd name="connsiteY1" fmla="*/ 4964987 h 6330559"/>
              <a:gd name="connsiteX2" fmla="*/ 3458991 w 6131080"/>
              <a:gd name="connsiteY2" fmla="*/ 3615951 h 6330559"/>
              <a:gd name="connsiteX3" fmla="*/ 6131080 w 6131080"/>
              <a:gd name="connsiteY3" fmla="*/ -1 h 6330559"/>
              <a:gd name="connsiteX0" fmla="*/ -1 w 6131078"/>
              <a:gd name="connsiteY0" fmla="*/ 6330559 h 6330559"/>
              <a:gd name="connsiteX1" fmla="*/ 1782289 w 6131078"/>
              <a:gd name="connsiteY1" fmla="*/ 4877109 h 6330559"/>
              <a:gd name="connsiteX2" fmla="*/ 3458989 w 6131078"/>
              <a:gd name="connsiteY2" fmla="*/ 3615951 h 6330559"/>
              <a:gd name="connsiteX3" fmla="*/ 6131078 w 6131078"/>
              <a:gd name="connsiteY3" fmla="*/ -1 h 6330559"/>
              <a:gd name="connsiteX0" fmla="*/ 1 w 6131080"/>
              <a:gd name="connsiteY0" fmla="*/ 6330559 h 6330559"/>
              <a:gd name="connsiteX1" fmla="*/ 1782291 w 6131080"/>
              <a:gd name="connsiteY1" fmla="*/ 4877109 h 6330559"/>
              <a:gd name="connsiteX2" fmla="*/ 3458991 w 6131080"/>
              <a:gd name="connsiteY2" fmla="*/ 3615951 h 6330559"/>
              <a:gd name="connsiteX3" fmla="*/ 6131080 w 6131080"/>
              <a:gd name="connsiteY3" fmla="*/ -1 h 6330559"/>
              <a:gd name="connsiteX0" fmla="*/ -1 w 6131078"/>
              <a:gd name="connsiteY0" fmla="*/ 6330559 h 6330559"/>
              <a:gd name="connsiteX1" fmla="*/ 1842576 w 6131078"/>
              <a:gd name="connsiteY1" fmla="*/ 4955234 h 6330559"/>
              <a:gd name="connsiteX2" fmla="*/ 3458989 w 6131078"/>
              <a:gd name="connsiteY2" fmla="*/ 3615951 h 6330559"/>
              <a:gd name="connsiteX3" fmla="*/ 6131078 w 6131078"/>
              <a:gd name="connsiteY3" fmla="*/ -1 h 6330559"/>
              <a:gd name="connsiteX0" fmla="*/ 1 w 6131080"/>
              <a:gd name="connsiteY0" fmla="*/ 6330559 h 6330559"/>
              <a:gd name="connsiteX1" fmla="*/ 1842578 w 6131080"/>
              <a:gd name="connsiteY1" fmla="*/ 4955234 h 6330559"/>
              <a:gd name="connsiteX2" fmla="*/ 3865858 w 6131080"/>
              <a:gd name="connsiteY2" fmla="*/ 3309660 h 6330559"/>
              <a:gd name="connsiteX3" fmla="*/ 6131080 w 6131080"/>
              <a:gd name="connsiteY3" fmla="*/ -1 h 6330559"/>
              <a:gd name="connsiteX0" fmla="*/ -1 w 6131078"/>
              <a:gd name="connsiteY0" fmla="*/ 6330559 h 6330559"/>
              <a:gd name="connsiteX1" fmla="*/ 1842576 w 6131078"/>
              <a:gd name="connsiteY1" fmla="*/ 4955234 h 6330559"/>
              <a:gd name="connsiteX2" fmla="*/ 4059234 w 6131078"/>
              <a:gd name="connsiteY2" fmla="*/ 3334855 h 6330559"/>
              <a:gd name="connsiteX3" fmla="*/ 6131078 w 6131078"/>
              <a:gd name="connsiteY3" fmla="*/ -1 h 6330559"/>
              <a:gd name="connsiteX0" fmla="*/ 1 w 6131080"/>
              <a:gd name="connsiteY0" fmla="*/ 6330559 h 6330559"/>
              <a:gd name="connsiteX1" fmla="*/ 1842578 w 6131080"/>
              <a:gd name="connsiteY1" fmla="*/ 4955234 h 6330559"/>
              <a:gd name="connsiteX2" fmla="*/ 4059236 w 6131080"/>
              <a:gd name="connsiteY2" fmla="*/ 3334855 h 6330559"/>
              <a:gd name="connsiteX3" fmla="*/ 6131080 w 6131080"/>
              <a:gd name="connsiteY3" fmla="*/ -1 h 633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1080" h="6330559">
                <a:moveTo>
                  <a:pt x="1" y="6330559"/>
                </a:moveTo>
                <a:cubicBezTo>
                  <a:pt x="405333" y="5653772"/>
                  <a:pt x="1159795" y="5272066"/>
                  <a:pt x="1842578" y="4955234"/>
                </a:cubicBezTo>
                <a:cubicBezTo>
                  <a:pt x="2525361" y="4638402"/>
                  <a:pt x="3344486" y="4160727"/>
                  <a:pt x="4059236" y="3334855"/>
                </a:cubicBezTo>
                <a:cubicBezTo>
                  <a:pt x="4773986" y="2508983"/>
                  <a:pt x="5708320" y="981406"/>
                  <a:pt x="6131080" y="-1"/>
                </a:cubicBezTo>
              </a:path>
            </a:pathLst>
          </a:custGeom>
          <a:ln w="114300">
            <a:solidFill>
              <a:srgbClr val="FFFF00"/>
            </a:solidFill>
            <a:tailEnd type="stealth" w="med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e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13215">
            <a:off x="5289476" y="2698456"/>
            <a:ext cx="838014" cy="33615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 rot="1731104">
            <a:off x="613353" y="1397368"/>
            <a:ext cx="3226368" cy="3416368"/>
          </a:xfrm>
          <a:custGeom>
            <a:avLst/>
            <a:gdLst>
              <a:gd name="connsiteX0" fmla="*/ 0 w 5847907"/>
              <a:gd name="connsiteY0" fmla="*/ 3498112 h 3498112"/>
              <a:gd name="connsiteX1" fmla="*/ 1350335 w 5847907"/>
              <a:gd name="connsiteY1" fmla="*/ 3232298 h 3498112"/>
              <a:gd name="connsiteX2" fmla="*/ 3274828 w 5847907"/>
              <a:gd name="connsiteY2" fmla="*/ 2328530 h 3498112"/>
              <a:gd name="connsiteX3" fmla="*/ 4944140 w 5847907"/>
              <a:gd name="connsiteY3" fmla="*/ 1116419 h 3498112"/>
              <a:gd name="connsiteX4" fmla="*/ 5847907 w 5847907"/>
              <a:gd name="connsiteY4" fmla="*/ 0 h 3498112"/>
              <a:gd name="connsiteX0" fmla="*/ 0 w 5847907"/>
              <a:gd name="connsiteY0" fmla="*/ 3498112 h 3510097"/>
              <a:gd name="connsiteX1" fmla="*/ 1671649 w 5847907"/>
              <a:gd name="connsiteY1" fmla="*/ 3401067 h 3510097"/>
              <a:gd name="connsiteX2" fmla="*/ 3274828 w 5847907"/>
              <a:gd name="connsiteY2" fmla="*/ 2328530 h 3510097"/>
              <a:gd name="connsiteX3" fmla="*/ 4944140 w 5847907"/>
              <a:gd name="connsiteY3" fmla="*/ 1116419 h 3510097"/>
              <a:gd name="connsiteX4" fmla="*/ 5847907 w 5847907"/>
              <a:gd name="connsiteY4" fmla="*/ 0 h 3510097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4944140 w 5847907"/>
              <a:gd name="connsiteY3" fmla="*/ 1116419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14502 w 5847907"/>
              <a:gd name="connsiteY2" fmla="*/ 2620039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36928 w 5847907"/>
              <a:gd name="connsiteY3" fmla="*/ 1331216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847907"/>
              <a:gd name="connsiteY0" fmla="*/ 3498112 h 3498112"/>
              <a:gd name="connsiteX1" fmla="*/ 1671649 w 5847907"/>
              <a:gd name="connsiteY1" fmla="*/ 3401067 h 3498112"/>
              <a:gd name="connsiteX2" fmla="*/ 3605321 w 5847907"/>
              <a:gd name="connsiteY2" fmla="*/ 2696751 h 3498112"/>
              <a:gd name="connsiteX3" fmla="*/ 5100207 w 5847907"/>
              <a:gd name="connsiteY3" fmla="*/ 1315872 h 3498112"/>
              <a:gd name="connsiteX4" fmla="*/ 5847907 w 5847907"/>
              <a:gd name="connsiteY4" fmla="*/ 0 h 3498112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00207 w 5936662"/>
              <a:gd name="connsiteY3" fmla="*/ 1266741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4952884 w 5936662"/>
              <a:gd name="connsiteY3" fmla="*/ 1246333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10029 w 5936662"/>
              <a:gd name="connsiteY3" fmla="*/ 1378986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168959 w 5936662"/>
              <a:gd name="connsiteY3" fmla="*/ 1491231 h 3448981"/>
              <a:gd name="connsiteX4" fmla="*/ 5936662 w 5936662"/>
              <a:gd name="connsiteY4" fmla="*/ 0 h 3448981"/>
              <a:gd name="connsiteX0" fmla="*/ 0 w 5936662"/>
              <a:gd name="connsiteY0" fmla="*/ 3448981 h 3448981"/>
              <a:gd name="connsiteX1" fmla="*/ 1671649 w 5936662"/>
              <a:gd name="connsiteY1" fmla="*/ 3351936 h 3448981"/>
              <a:gd name="connsiteX2" fmla="*/ 3605321 w 5936662"/>
              <a:gd name="connsiteY2" fmla="*/ 2647620 h 3448981"/>
              <a:gd name="connsiteX3" fmla="*/ 5237710 w 5936662"/>
              <a:gd name="connsiteY3" fmla="*/ 1562660 h 3448981"/>
              <a:gd name="connsiteX4" fmla="*/ 5936662 w 5936662"/>
              <a:gd name="connsiteY4" fmla="*/ 0 h 3448981"/>
              <a:gd name="connsiteX0" fmla="*/ 0 w 6133094"/>
              <a:gd name="connsiteY0" fmla="*/ 3479594 h 3479594"/>
              <a:gd name="connsiteX1" fmla="*/ 1671649 w 6133094"/>
              <a:gd name="connsiteY1" fmla="*/ 3382549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133094"/>
              <a:gd name="connsiteY0" fmla="*/ 3479594 h 3479594"/>
              <a:gd name="connsiteX1" fmla="*/ 1671649 w 6133094"/>
              <a:gd name="connsiteY1" fmla="*/ 3382549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133094"/>
              <a:gd name="connsiteY0" fmla="*/ 3479594 h 3479594"/>
              <a:gd name="connsiteX1" fmla="*/ 1612720 w 6133094"/>
              <a:gd name="connsiteY1" fmla="*/ 3341732 h 3479594"/>
              <a:gd name="connsiteX2" fmla="*/ 3605321 w 6133094"/>
              <a:gd name="connsiteY2" fmla="*/ 2678233 h 3479594"/>
              <a:gd name="connsiteX3" fmla="*/ 5237710 w 6133094"/>
              <a:gd name="connsiteY3" fmla="*/ 1593273 h 3479594"/>
              <a:gd name="connsiteX4" fmla="*/ 6133094 w 6133094"/>
              <a:gd name="connsiteY4" fmla="*/ 0 h 3479594"/>
              <a:gd name="connsiteX0" fmla="*/ 0 w 6329526"/>
              <a:gd name="connsiteY0" fmla="*/ 3540819 h 3540819"/>
              <a:gd name="connsiteX1" fmla="*/ 1612720 w 6329526"/>
              <a:gd name="connsiteY1" fmla="*/ 3402957 h 3540819"/>
              <a:gd name="connsiteX2" fmla="*/ 3605321 w 6329526"/>
              <a:gd name="connsiteY2" fmla="*/ 2739458 h 3540819"/>
              <a:gd name="connsiteX3" fmla="*/ 5237710 w 6329526"/>
              <a:gd name="connsiteY3" fmla="*/ 1654498 h 3540819"/>
              <a:gd name="connsiteX4" fmla="*/ 6329526 w 6329526"/>
              <a:gd name="connsiteY4" fmla="*/ 0 h 3540819"/>
              <a:gd name="connsiteX0" fmla="*/ 0 w 6329526"/>
              <a:gd name="connsiteY0" fmla="*/ 3540819 h 3540819"/>
              <a:gd name="connsiteX1" fmla="*/ 1612720 w 6329526"/>
              <a:gd name="connsiteY1" fmla="*/ 3402957 h 3540819"/>
              <a:gd name="connsiteX2" fmla="*/ 3605321 w 6329526"/>
              <a:gd name="connsiteY2" fmla="*/ 2739458 h 3540819"/>
              <a:gd name="connsiteX3" fmla="*/ 5237710 w 6329526"/>
              <a:gd name="connsiteY3" fmla="*/ 1654498 h 3540819"/>
              <a:gd name="connsiteX4" fmla="*/ 6329526 w 6329526"/>
              <a:gd name="connsiteY4" fmla="*/ 0 h 3540819"/>
              <a:gd name="connsiteX0" fmla="*/ 0 w 6447385"/>
              <a:gd name="connsiteY0" fmla="*/ 3561228 h 3561228"/>
              <a:gd name="connsiteX1" fmla="*/ 1612720 w 6447385"/>
              <a:gd name="connsiteY1" fmla="*/ 3423366 h 3561228"/>
              <a:gd name="connsiteX2" fmla="*/ 3605321 w 6447385"/>
              <a:gd name="connsiteY2" fmla="*/ 2759867 h 3561228"/>
              <a:gd name="connsiteX3" fmla="*/ 5237710 w 6447385"/>
              <a:gd name="connsiteY3" fmla="*/ 1674907 h 3561228"/>
              <a:gd name="connsiteX4" fmla="*/ 6447385 w 6447385"/>
              <a:gd name="connsiteY4" fmla="*/ 0 h 3561228"/>
              <a:gd name="connsiteX0" fmla="*/ 0 w 6447385"/>
              <a:gd name="connsiteY0" fmla="*/ 3561228 h 3561228"/>
              <a:gd name="connsiteX1" fmla="*/ 1612720 w 6447385"/>
              <a:gd name="connsiteY1" fmla="*/ 3423366 h 3561228"/>
              <a:gd name="connsiteX2" fmla="*/ 3605321 w 6447385"/>
              <a:gd name="connsiteY2" fmla="*/ 2759867 h 3561228"/>
              <a:gd name="connsiteX3" fmla="*/ 5237710 w 6447385"/>
              <a:gd name="connsiteY3" fmla="*/ 1674907 h 3561228"/>
              <a:gd name="connsiteX4" fmla="*/ 6447385 w 6447385"/>
              <a:gd name="connsiteY4" fmla="*/ 0 h 3561228"/>
              <a:gd name="connsiteX0" fmla="*/ 0 w 5360449"/>
              <a:gd name="connsiteY0" fmla="*/ 4507806 h 4507806"/>
              <a:gd name="connsiteX1" fmla="*/ 1612720 w 5360449"/>
              <a:gd name="connsiteY1" fmla="*/ 4369944 h 4507806"/>
              <a:gd name="connsiteX2" fmla="*/ 3605321 w 5360449"/>
              <a:gd name="connsiteY2" fmla="*/ 3706445 h 4507806"/>
              <a:gd name="connsiteX3" fmla="*/ 5237710 w 5360449"/>
              <a:gd name="connsiteY3" fmla="*/ 2621485 h 4507806"/>
              <a:gd name="connsiteX4" fmla="*/ 5293636 w 5360449"/>
              <a:gd name="connsiteY4" fmla="*/ 0 h 4507806"/>
              <a:gd name="connsiteX0" fmla="*/ 0 w 5293636"/>
              <a:gd name="connsiteY0" fmla="*/ 4507806 h 4507806"/>
              <a:gd name="connsiteX1" fmla="*/ 1612720 w 5293636"/>
              <a:gd name="connsiteY1" fmla="*/ 4369944 h 4507806"/>
              <a:gd name="connsiteX2" fmla="*/ 3605321 w 5293636"/>
              <a:gd name="connsiteY2" fmla="*/ 3706445 h 4507806"/>
              <a:gd name="connsiteX3" fmla="*/ 3850921 w 5293636"/>
              <a:gd name="connsiteY3" fmla="*/ 1598649 h 4507806"/>
              <a:gd name="connsiteX4" fmla="*/ 5293636 w 5293636"/>
              <a:gd name="connsiteY4" fmla="*/ 0 h 4507806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20230"/>
              <a:gd name="connsiteX1" fmla="*/ 1612720 w 5293636"/>
              <a:gd name="connsiteY1" fmla="*/ 4369944 h 4520230"/>
              <a:gd name="connsiteX2" fmla="*/ 2718140 w 5293636"/>
              <a:gd name="connsiteY2" fmla="*/ 2994428 h 4520230"/>
              <a:gd name="connsiteX3" fmla="*/ 3850921 w 5293636"/>
              <a:gd name="connsiteY3" fmla="*/ 1598649 h 4520230"/>
              <a:gd name="connsiteX4" fmla="*/ 5293636 w 5293636"/>
              <a:gd name="connsiteY4" fmla="*/ 0 h 4520230"/>
              <a:gd name="connsiteX0" fmla="*/ 0 w 5293636"/>
              <a:gd name="connsiteY0" fmla="*/ 4507806 h 4507806"/>
              <a:gd name="connsiteX1" fmla="*/ 2718140 w 5293636"/>
              <a:gd name="connsiteY1" fmla="*/ 2994428 h 4507806"/>
              <a:gd name="connsiteX2" fmla="*/ 3850921 w 5293636"/>
              <a:gd name="connsiteY2" fmla="*/ 1598649 h 4507806"/>
              <a:gd name="connsiteX3" fmla="*/ 5293636 w 5293636"/>
              <a:gd name="connsiteY3" fmla="*/ 0 h 4507806"/>
              <a:gd name="connsiteX0" fmla="*/ 0 w 4567511"/>
              <a:gd name="connsiteY0" fmla="*/ 4097578 h 4097578"/>
              <a:gd name="connsiteX1" fmla="*/ 1992015 w 4567511"/>
              <a:gd name="connsiteY1" fmla="*/ 2994428 h 4097578"/>
              <a:gd name="connsiteX2" fmla="*/ 3124796 w 4567511"/>
              <a:gd name="connsiteY2" fmla="*/ 1598649 h 4097578"/>
              <a:gd name="connsiteX3" fmla="*/ 4567511 w 4567511"/>
              <a:gd name="connsiteY3" fmla="*/ 0 h 4097578"/>
              <a:gd name="connsiteX0" fmla="*/ 0 w 4567511"/>
              <a:gd name="connsiteY0" fmla="*/ 4097578 h 4097578"/>
              <a:gd name="connsiteX1" fmla="*/ 1992015 w 4567511"/>
              <a:gd name="connsiteY1" fmla="*/ 2994428 h 4097578"/>
              <a:gd name="connsiteX2" fmla="*/ 3312642 w 4567511"/>
              <a:gd name="connsiteY2" fmla="*/ 1571897 h 4097578"/>
              <a:gd name="connsiteX3" fmla="*/ 4567511 w 4567511"/>
              <a:gd name="connsiteY3" fmla="*/ 0 h 4097578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3312642 w 3742278"/>
              <a:gd name="connsiteY2" fmla="*/ 1960748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992015 w 3742278"/>
              <a:gd name="connsiteY1" fmla="*/ 3383279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789400 w 3742278"/>
              <a:gd name="connsiteY1" fmla="*/ 2862113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789400 w 3742278"/>
              <a:gd name="connsiteY1" fmla="*/ 2862113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116964 w 3742278"/>
              <a:gd name="connsiteY1" fmla="*/ 3071934 h 4486429"/>
              <a:gd name="connsiteX2" fmla="*/ 2388029 w 3742278"/>
              <a:gd name="connsiteY2" fmla="*/ 1390870 h 4486429"/>
              <a:gd name="connsiteX3" fmla="*/ 3742278 w 3742278"/>
              <a:gd name="connsiteY3" fmla="*/ 0 h 4486429"/>
              <a:gd name="connsiteX0" fmla="*/ 0 w 3742278"/>
              <a:gd name="connsiteY0" fmla="*/ 4486429 h 4486429"/>
              <a:gd name="connsiteX1" fmla="*/ 1116964 w 3742278"/>
              <a:gd name="connsiteY1" fmla="*/ 3071934 h 4486429"/>
              <a:gd name="connsiteX2" fmla="*/ 2714378 w 3742278"/>
              <a:gd name="connsiteY2" fmla="*/ 1588826 h 4486429"/>
              <a:gd name="connsiteX3" fmla="*/ 3742278 w 3742278"/>
              <a:gd name="connsiteY3" fmla="*/ 0 h 4486429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14378 w 4006185"/>
              <a:gd name="connsiteY2" fmla="*/ 1605981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14378 w 4006185"/>
              <a:gd name="connsiteY2" fmla="*/ 1605981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16964 w 4006185"/>
              <a:gd name="connsiteY1" fmla="*/ 3089089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1707609 w 4006185"/>
              <a:gd name="connsiteY2" fmla="*/ 2617869 h 4503584"/>
              <a:gd name="connsiteX3" fmla="*/ 2767350 w 4006185"/>
              <a:gd name="connsiteY3" fmla="*/ 1672132 h 4503584"/>
              <a:gd name="connsiteX4" fmla="*/ 4006185 w 4006185"/>
              <a:gd name="connsiteY4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006185"/>
              <a:gd name="connsiteY0" fmla="*/ 4503584 h 4503584"/>
              <a:gd name="connsiteX1" fmla="*/ 1192056 w 4006185"/>
              <a:gd name="connsiteY1" fmla="*/ 3032791 h 4503584"/>
              <a:gd name="connsiteX2" fmla="*/ 2767350 w 4006185"/>
              <a:gd name="connsiteY2" fmla="*/ 1672132 h 4503584"/>
              <a:gd name="connsiteX3" fmla="*/ 4006185 w 4006185"/>
              <a:gd name="connsiteY3" fmla="*/ 0 h 4503584"/>
              <a:gd name="connsiteX0" fmla="*/ 0 w 4105319"/>
              <a:gd name="connsiteY0" fmla="*/ 4268527 h 4268527"/>
              <a:gd name="connsiteX1" fmla="*/ 1291190 w 4105319"/>
              <a:gd name="connsiteY1" fmla="*/ 3032791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291190 w 4105319"/>
              <a:gd name="connsiteY1" fmla="*/ 3032791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384745 w 4105319"/>
              <a:gd name="connsiteY1" fmla="*/ 3100458 h 4268527"/>
              <a:gd name="connsiteX2" fmla="*/ 2866484 w 4105319"/>
              <a:gd name="connsiteY2" fmla="*/ 1672132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384745 w 4105319"/>
              <a:gd name="connsiteY1" fmla="*/ 3100458 h 4268527"/>
              <a:gd name="connsiteX2" fmla="*/ 2977778 w 4105319"/>
              <a:gd name="connsiteY2" fmla="*/ 1743839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2977778 w 4105319"/>
              <a:gd name="connsiteY2" fmla="*/ 1743839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056268 w 4105319"/>
              <a:gd name="connsiteY2" fmla="*/ 177717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28804 w 4105319"/>
              <a:gd name="connsiteY2" fmla="*/ 177011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28804 w 4105319"/>
              <a:gd name="connsiteY2" fmla="*/ 177011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109487 w 4105319"/>
              <a:gd name="connsiteY2" fmla="*/ 178929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109487 w 4105319"/>
              <a:gd name="connsiteY2" fmla="*/ 1789290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57885 w 4105319"/>
              <a:gd name="connsiteY1" fmla="*/ 3194381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105319"/>
              <a:gd name="connsiteY0" fmla="*/ 4268527 h 4268527"/>
              <a:gd name="connsiteX1" fmla="*/ 1443312 w 4105319"/>
              <a:gd name="connsiteY1" fmla="*/ 3051987 h 4268527"/>
              <a:gd name="connsiteX2" fmla="*/ 3239258 w 4105319"/>
              <a:gd name="connsiteY2" fmla="*/ 1702951 h 4268527"/>
              <a:gd name="connsiteX3" fmla="*/ 4105319 w 4105319"/>
              <a:gd name="connsiteY3" fmla="*/ 0 h 4268527"/>
              <a:gd name="connsiteX0" fmla="*/ 0 w 4216872"/>
              <a:gd name="connsiteY0" fmla="*/ 4532859 h 4532859"/>
              <a:gd name="connsiteX1" fmla="*/ 1443312 w 4216872"/>
              <a:gd name="connsiteY1" fmla="*/ 3316319 h 4532859"/>
              <a:gd name="connsiteX2" fmla="*/ 3239258 w 4216872"/>
              <a:gd name="connsiteY2" fmla="*/ 1967283 h 4532859"/>
              <a:gd name="connsiteX3" fmla="*/ 4216872 w 4216872"/>
              <a:gd name="connsiteY3" fmla="*/ 0 h 4532859"/>
              <a:gd name="connsiteX0" fmla="*/ 0 w 4216872"/>
              <a:gd name="connsiteY0" fmla="*/ 4532859 h 4532859"/>
              <a:gd name="connsiteX1" fmla="*/ 1443312 w 4216872"/>
              <a:gd name="connsiteY1" fmla="*/ 3316319 h 4532859"/>
              <a:gd name="connsiteX2" fmla="*/ 3239258 w 4216872"/>
              <a:gd name="connsiteY2" fmla="*/ 1967283 h 4532859"/>
              <a:gd name="connsiteX3" fmla="*/ 4216872 w 4216872"/>
              <a:gd name="connsiteY3" fmla="*/ 0 h 4532859"/>
              <a:gd name="connsiteX0" fmla="*/ 0 w 4347434"/>
              <a:gd name="connsiteY0" fmla="*/ 4591573 h 4591573"/>
              <a:gd name="connsiteX1" fmla="*/ 1443312 w 4347434"/>
              <a:gd name="connsiteY1" fmla="*/ 3375033 h 4591573"/>
              <a:gd name="connsiteX2" fmla="*/ 3239258 w 4347434"/>
              <a:gd name="connsiteY2" fmla="*/ 2025997 h 4591573"/>
              <a:gd name="connsiteX3" fmla="*/ 4347434 w 4347434"/>
              <a:gd name="connsiteY3" fmla="*/ 0 h 4591573"/>
              <a:gd name="connsiteX0" fmla="*/ 0 w 4347434"/>
              <a:gd name="connsiteY0" fmla="*/ 4591573 h 4591573"/>
              <a:gd name="connsiteX1" fmla="*/ 1443312 w 4347434"/>
              <a:gd name="connsiteY1" fmla="*/ 3375033 h 4591573"/>
              <a:gd name="connsiteX2" fmla="*/ 3239258 w 4347434"/>
              <a:gd name="connsiteY2" fmla="*/ 2025997 h 4591573"/>
              <a:gd name="connsiteX3" fmla="*/ 4347434 w 4347434"/>
              <a:gd name="connsiteY3" fmla="*/ 0 h 4591573"/>
              <a:gd name="connsiteX0" fmla="*/ 0 w 4438073"/>
              <a:gd name="connsiteY0" fmla="*/ 4617446 h 4617446"/>
              <a:gd name="connsiteX1" fmla="*/ 1443312 w 4438073"/>
              <a:gd name="connsiteY1" fmla="*/ 3400906 h 4617446"/>
              <a:gd name="connsiteX2" fmla="*/ 3239258 w 4438073"/>
              <a:gd name="connsiteY2" fmla="*/ 2051870 h 4617446"/>
              <a:gd name="connsiteX3" fmla="*/ 4438074 w 4438073"/>
              <a:gd name="connsiteY3" fmla="*/ 0 h 4617446"/>
              <a:gd name="connsiteX0" fmla="*/ 0 w 3912506"/>
              <a:gd name="connsiteY0" fmla="*/ 4015995 h 4015995"/>
              <a:gd name="connsiteX1" fmla="*/ 917743 w 3912506"/>
              <a:gd name="connsiteY1" fmla="*/ 3400906 h 4015995"/>
              <a:gd name="connsiteX2" fmla="*/ 2713689 w 3912506"/>
              <a:gd name="connsiteY2" fmla="*/ 2051870 h 4015995"/>
              <a:gd name="connsiteX3" fmla="*/ 3912505 w 3912506"/>
              <a:gd name="connsiteY3" fmla="*/ 0 h 4015995"/>
              <a:gd name="connsiteX0" fmla="*/ 0 w 3912505"/>
              <a:gd name="connsiteY0" fmla="*/ 4015995 h 4015995"/>
              <a:gd name="connsiteX1" fmla="*/ 917743 w 3912505"/>
              <a:gd name="connsiteY1" fmla="*/ 3400906 h 4015995"/>
              <a:gd name="connsiteX2" fmla="*/ 2713689 w 3912505"/>
              <a:gd name="connsiteY2" fmla="*/ 2051870 h 4015995"/>
              <a:gd name="connsiteX3" fmla="*/ 3912505 w 3912505"/>
              <a:gd name="connsiteY3" fmla="*/ 0 h 4015995"/>
              <a:gd name="connsiteX0" fmla="*/ 0 w 3867640"/>
              <a:gd name="connsiteY0" fmla="*/ 3991904 h 3991904"/>
              <a:gd name="connsiteX1" fmla="*/ 872878 w 3867640"/>
              <a:gd name="connsiteY1" fmla="*/ 3400906 h 3991904"/>
              <a:gd name="connsiteX2" fmla="*/ 2668824 w 3867640"/>
              <a:gd name="connsiteY2" fmla="*/ 2051870 h 3991904"/>
              <a:gd name="connsiteX3" fmla="*/ 3867640 w 3867640"/>
              <a:gd name="connsiteY3" fmla="*/ 0 h 399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640" h="3991904">
                <a:moveTo>
                  <a:pt x="0" y="3991904"/>
                </a:moveTo>
                <a:cubicBezTo>
                  <a:pt x="618629" y="3587490"/>
                  <a:pt x="428074" y="3724245"/>
                  <a:pt x="872878" y="3400906"/>
                </a:cubicBezTo>
                <a:cubicBezTo>
                  <a:pt x="1317682" y="3077567"/>
                  <a:pt x="2169697" y="2618688"/>
                  <a:pt x="2668824" y="2051870"/>
                </a:cubicBezTo>
                <a:cubicBezTo>
                  <a:pt x="3167951" y="1485052"/>
                  <a:pt x="3037119" y="653149"/>
                  <a:pt x="3867640" y="0"/>
                </a:cubicBezTo>
              </a:path>
            </a:pathLst>
          </a:custGeom>
          <a:ln w="114300">
            <a:solidFill>
              <a:schemeClr val="bg2">
                <a:lumMod val="50000"/>
              </a:schemeClr>
            </a:solidFill>
            <a:tailEnd type="stealth" w="med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we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72776" y="3142346"/>
            <a:ext cx="838014" cy="336152"/>
          </a:xfrm>
          <a:prstGeom prst="rect">
            <a:avLst/>
          </a:prstGeom>
        </p:spPr>
      </p:pic>
      <p:pic>
        <p:nvPicPr>
          <p:cNvPr id="8" name="Picture 7" descr="south_gree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889067">
            <a:off x="3139597" y="2508043"/>
            <a:ext cx="400119" cy="1063136"/>
          </a:xfrm>
          <a:prstGeom prst="rect">
            <a:avLst/>
          </a:prstGeom>
        </p:spPr>
      </p:pic>
      <p:pic>
        <p:nvPicPr>
          <p:cNvPr id="9" name="Picture 8" descr="south_gree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750013">
            <a:off x="972961" y="3191474"/>
            <a:ext cx="400119" cy="1063136"/>
          </a:xfrm>
          <a:prstGeom prst="rect">
            <a:avLst/>
          </a:prstGeom>
        </p:spPr>
      </p:pic>
      <p:pic>
        <p:nvPicPr>
          <p:cNvPr id="11" name="Picture 10" descr="s1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480" y="2697188"/>
            <a:ext cx="811843" cy="597883"/>
          </a:xfrm>
          <a:prstGeom prst="rect">
            <a:avLst/>
          </a:prstGeom>
        </p:spPr>
      </p:pic>
      <p:pic>
        <p:nvPicPr>
          <p:cNvPr id="12" name="Picture 11" descr="s1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4821" y="1704499"/>
            <a:ext cx="1189669" cy="852941"/>
          </a:xfrm>
          <a:prstGeom prst="rect">
            <a:avLst/>
          </a:prstGeom>
        </p:spPr>
      </p:pic>
      <p:pic>
        <p:nvPicPr>
          <p:cNvPr id="13" name="Picture 12" descr="s1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2445171"/>
            <a:ext cx="990600" cy="726469"/>
          </a:xfrm>
          <a:prstGeom prst="rect">
            <a:avLst/>
          </a:prstGeom>
        </p:spPr>
      </p:pic>
      <p:pic>
        <p:nvPicPr>
          <p:cNvPr id="15" name="Picture 14" descr="cloudy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7968" y="1704499"/>
            <a:ext cx="1095534" cy="759506"/>
          </a:xfrm>
          <a:prstGeom prst="rect">
            <a:avLst/>
          </a:prstGeom>
        </p:spPr>
      </p:pic>
      <p:pic>
        <p:nvPicPr>
          <p:cNvPr id="16" name="Picture 15" descr="s2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69893" y="2217970"/>
            <a:ext cx="924376" cy="924376"/>
          </a:xfrm>
          <a:prstGeom prst="rect">
            <a:avLst/>
          </a:prstGeom>
        </p:spPr>
      </p:pic>
      <p:pic>
        <p:nvPicPr>
          <p:cNvPr id="17" name="Picture 16" descr="s3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05800" y="2333440"/>
            <a:ext cx="838200" cy="838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6200" y="4038600"/>
            <a:ext cx="4495800" cy="2362200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/>
              <a:t>Upslope precipitation occurs along the windward side of the mountains and may result in significant amounts of rain or snow.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24400" y="4038600"/>
            <a:ext cx="4302220" cy="2362200"/>
          </a:xfrm>
          <a:prstGeom prst="roundRect">
            <a:avLst/>
          </a:prstGeom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Downslope flow on the leeward side of the mountains typically results in mild, dry, and windy conditions.</a:t>
            </a:r>
          </a:p>
          <a:p>
            <a:endParaRPr lang="en-US" sz="1600" b="1" dirty="0"/>
          </a:p>
          <a:p>
            <a:r>
              <a:rPr lang="en-US" sz="1600" b="1" dirty="0" smtClean="0"/>
              <a:t>This situation can cause motorists to encounter rapid changes in weather and road conditions while traveling over a mountain pass.</a:t>
            </a: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457200" y="122238"/>
            <a:ext cx="8229600" cy="7921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0" dirty="0" smtClean="0">
                <a:solidFill>
                  <a:schemeClr val="bg1"/>
                </a:solidFill>
              </a:rPr>
              <a:t>Putting It Together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6"/>
          <a:stretch>
            <a:fillRect/>
          </a:stretch>
        </p:blipFill>
        <p:spPr bwMode="auto">
          <a:xfrm>
            <a:off x="838200" y="1066800"/>
            <a:ext cx="7543800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152400"/>
            <a:ext cx="815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Typical Western U.S. Down-slope Winds</a:t>
            </a:r>
            <a:endParaRPr lang="en-US" sz="36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4582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Winter Weather Hazards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15246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>
                <a:solidFill>
                  <a:schemeClr val="bg1"/>
                </a:solidFill>
              </a:rPr>
              <a:t>www.weather.gov/greatfalls </a:t>
            </a:r>
            <a:endParaRPr lang="en-US" u="sng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42" y="1524000"/>
            <a:ext cx="699115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53" y="4041774"/>
            <a:ext cx="14081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79" y="1519081"/>
            <a:ext cx="4965289" cy="480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Useful Non-TAF Products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7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484437"/>
            <a:ext cx="3429000" cy="2544763"/>
          </a:xfrm>
        </p:spPr>
        <p:txBody>
          <a:bodyPr>
            <a:normAutofit/>
          </a:bodyPr>
          <a:lstStyle/>
          <a:p>
            <a:r>
              <a:rPr lang="en-US" b="1" i="1" u="sng" dirty="0" smtClean="0">
                <a:solidFill>
                  <a:srgbClr val="0070C0"/>
                </a:solidFill>
              </a:rPr>
              <a:t>WATCH </a:t>
            </a:r>
            <a:r>
              <a:rPr lang="en-US" b="1" i="1" dirty="0" smtClean="0">
                <a:solidFill>
                  <a:schemeClr val="bg1"/>
                </a:solidFill>
              </a:rPr>
              <a:t>=</a:t>
            </a:r>
            <a:r>
              <a:rPr lang="en-US" dirty="0" smtClean="0">
                <a:solidFill>
                  <a:schemeClr val="bg1"/>
                </a:solidFill>
              </a:rPr>
              <a:t> Conditions favorable for severe weather in watch area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There’s A Winter </a:t>
            </a:r>
            <a:r>
              <a:rPr lang="en-US" sz="3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Issued?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038600" y="1828800"/>
            <a:ext cx="4419600" cy="12954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200" b="1" u="sng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WARNING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= Severe weather occurring or about to occur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810000" y="4856287"/>
            <a:ext cx="5257800" cy="15445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200" b="1" u="sng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ADVISORY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>= Non-severe, nuisance weather occurring or about to occur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048000" y="2209800"/>
            <a:ext cx="1066800" cy="1143001"/>
          </a:xfrm>
          <a:prstGeom prst="straightConnector1">
            <a:avLst/>
          </a:prstGeom>
          <a:ln w="127000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3644672"/>
            <a:ext cx="990600" cy="1384528"/>
          </a:xfrm>
          <a:prstGeom prst="straightConnector1">
            <a:avLst/>
          </a:prstGeom>
          <a:ln w="127000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1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484437"/>
            <a:ext cx="3429000" cy="2544763"/>
          </a:xfrm>
        </p:spPr>
        <p:txBody>
          <a:bodyPr>
            <a:normAutofit/>
          </a:bodyPr>
          <a:lstStyle/>
          <a:p>
            <a:r>
              <a:rPr lang="en-US" b="1" i="1" u="sng" dirty="0">
                <a:solidFill>
                  <a:srgbClr val="0070C0"/>
                </a:solidFill>
              </a:rPr>
              <a:t>WATCH </a:t>
            </a:r>
            <a:r>
              <a:rPr lang="en-US" b="1" i="1" dirty="0">
                <a:solidFill>
                  <a:schemeClr val="bg1"/>
                </a:solidFill>
              </a:rPr>
              <a:t>=</a:t>
            </a:r>
            <a:r>
              <a:rPr lang="en-US" dirty="0">
                <a:solidFill>
                  <a:schemeClr val="bg1"/>
                </a:solidFill>
              </a:rPr>
              <a:t> Conditions </a:t>
            </a:r>
            <a:r>
              <a:rPr lang="en-US" dirty="0" smtClean="0">
                <a:solidFill>
                  <a:schemeClr val="bg1"/>
                </a:solidFill>
              </a:rPr>
              <a:t>favorable for severe weather in watch area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038600" y="1828800"/>
            <a:ext cx="4419600" cy="12954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200" b="1" u="sng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WARNING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>= Severe weather occurring or about to occur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810000" y="4856287"/>
            <a:ext cx="5257800" cy="15445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200" b="1" u="sng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ADVISORY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>= Non-severe, nuisance weather occurring or about to occur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669413">
            <a:off x="85992" y="1711516"/>
            <a:ext cx="330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“early heads-up”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669413">
            <a:off x="4305902" y="965664"/>
            <a:ext cx="330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“big storm”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669413">
            <a:off x="3978334" y="4197161"/>
            <a:ext cx="296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“typical storm”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669413">
            <a:off x="6737998" y="789631"/>
            <a:ext cx="2475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“high impact expected”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495795">
            <a:off x="7046170" y="3441190"/>
            <a:ext cx="2475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“moderate impact expected”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400" b="0" dirty="0" smtClean="0">
                <a:solidFill>
                  <a:schemeClr val="bg1"/>
                </a:solidFill>
              </a:rPr>
              <a:t>There’s A Winter </a:t>
            </a:r>
            <a:r>
              <a:rPr lang="en-US" sz="3400" b="0" u="sng" dirty="0" smtClean="0">
                <a:solidFill>
                  <a:schemeClr val="bg1"/>
                </a:solidFill>
              </a:rPr>
              <a:t>What</a:t>
            </a:r>
            <a:r>
              <a:rPr lang="en-US" sz="3400" b="0" dirty="0" smtClean="0">
                <a:solidFill>
                  <a:schemeClr val="bg1"/>
                </a:solidFill>
              </a:rPr>
              <a:t> Issued?</a:t>
            </a:r>
            <a:endParaRPr lang="en-US" sz="3400" b="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048000" y="2209800"/>
            <a:ext cx="1066800" cy="1143001"/>
          </a:xfrm>
          <a:prstGeom prst="straightConnector1">
            <a:avLst/>
          </a:prstGeom>
          <a:ln w="127000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048000" y="3644672"/>
            <a:ext cx="990600" cy="1384528"/>
          </a:xfrm>
          <a:prstGeom prst="straightConnector1">
            <a:avLst/>
          </a:prstGeom>
          <a:ln w="127000" cap="rnd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2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2448" y="1447800"/>
            <a:ext cx="3359151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Definition: The accumulation of liquid water on frozen </a:t>
            </a:r>
            <a:r>
              <a:rPr lang="en-US" dirty="0" smtClean="0">
                <a:solidFill>
                  <a:schemeClr val="bg1"/>
                </a:solidFill>
              </a:rPr>
              <a:t>surfaces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u="sng" dirty="0" smtClean="0">
                <a:solidFill>
                  <a:schemeClr val="bg1"/>
                </a:solidFill>
              </a:rPr>
              <a:t>Any</a:t>
            </a:r>
            <a:r>
              <a:rPr lang="en-US" dirty="0" smtClean="0">
                <a:solidFill>
                  <a:schemeClr val="bg1"/>
                </a:solidFill>
              </a:rPr>
              <a:t> amount of freezing rain can be dangerous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Freezing and Sleet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www.weather.gov/images/rnk/LSR/RAIPZRS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580627"/>
            <a:ext cx="547687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Often times localized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 produce inches of snow over short time periods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 Changes: Snow Bands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48803"/>
            <a:ext cx="5867400" cy="33076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2104777" y="5777025"/>
            <a:ext cx="2895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Photo: NWS Missoula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682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57800" y="1481328"/>
            <a:ext cx="3810000" cy="4690872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n-US" sz="3100" b="1" dirty="0" smtClean="0">
                <a:solidFill>
                  <a:schemeClr val="bg1"/>
                </a:solidFill>
              </a:rPr>
              <a:t>What is a blizzard?</a:t>
            </a:r>
          </a:p>
          <a:p>
            <a:pPr marL="109728" indent="0">
              <a:buNone/>
            </a:pPr>
            <a:endParaRPr lang="en-US" sz="1200" b="1" dirty="0" smtClean="0"/>
          </a:p>
          <a:p>
            <a:r>
              <a:rPr lang="en-US" sz="2800" b="1" dirty="0" smtClean="0">
                <a:solidFill>
                  <a:srgbClr val="F5F888"/>
                </a:solidFill>
              </a:rPr>
              <a:t>Dangerous and </a:t>
            </a:r>
          </a:p>
          <a:p>
            <a:pPr marL="109728" indent="0">
              <a:buNone/>
            </a:pPr>
            <a:r>
              <a:rPr lang="en-US" sz="2800" b="1" dirty="0" smtClean="0">
                <a:solidFill>
                  <a:srgbClr val="F5F888"/>
                </a:solidFill>
              </a:rPr>
              <a:t>   life-threatening!</a:t>
            </a:r>
          </a:p>
          <a:p>
            <a:endParaRPr lang="en-US" sz="1600" dirty="0" smtClean="0"/>
          </a:p>
          <a:p>
            <a:r>
              <a:rPr lang="en-US" sz="2400" dirty="0" smtClean="0">
                <a:solidFill>
                  <a:schemeClr val="bg1"/>
                </a:solidFill>
              </a:rPr>
              <a:t>Sustained wind or frequent gusts to 35 mph or higher</a:t>
            </a:r>
          </a:p>
          <a:p>
            <a:endParaRPr lang="en-US" sz="17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Visibility &lt; ¼ mile due to considerable blowing and/or falling snow</a:t>
            </a:r>
          </a:p>
          <a:p>
            <a:endParaRPr lang="en-US" sz="17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Conditions must prevail for at least 3 consecutive hours</a:t>
            </a:r>
          </a:p>
          <a:p>
            <a:pPr marL="109728" indent="0">
              <a:buNone/>
            </a:pPr>
            <a:endParaRPr lang="en-US" sz="17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Blizzards and Blowing Snow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http://rwis.mdt.mt.gov/ScanWeb/Wx/images/Vid-000301000-00-03-2014-01-26-15-3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676289" cy="2407001"/>
          </a:xfrm>
          <a:prstGeom prst="rect">
            <a:avLst/>
          </a:prstGeom>
          <a:noFill/>
          <a:ln w="107950">
            <a:solidFill>
              <a:sysClr val="windowText" lastClr="000000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5005"/>
            <a:ext cx="3568329" cy="2518595"/>
          </a:xfrm>
          <a:prstGeom prst="rect">
            <a:avLst/>
          </a:prstGeom>
          <a:noFill/>
          <a:ln w="107950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00200" y="5712768"/>
            <a:ext cx="3200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Courtesy: Glacier National Park, Saint Mary Webcam</a:t>
            </a:r>
            <a:endParaRPr lang="en-US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6662" y="1295400"/>
            <a:ext cx="3200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Courtesy: Montana Department of Transportation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630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14400"/>
            <a:ext cx="9067800" cy="35814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Aviation Weather Safety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4343400"/>
            <a:ext cx="3657600" cy="2514600"/>
          </a:xfrm>
          <a:ln>
            <a:miter lim="800000"/>
            <a:headEnd/>
            <a:tailEnd/>
          </a:ln>
          <a:extLst/>
        </p:spPr>
        <p:txBody>
          <a:bodyPr anchor="ctr">
            <a:noAutofit/>
          </a:bodyPr>
          <a:lstStyle/>
          <a:p>
            <a:pPr algn="r" eaLnBrk="1" hangingPunct="1">
              <a:spcBef>
                <a:spcPts val="0"/>
              </a:spcBef>
              <a:defRPr/>
            </a:pPr>
            <a:r>
              <a:rPr lang="en-US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Jason Anglin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National Weather Service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Great Falls, MT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jason.anglin@noaa.gov</a:t>
            </a:r>
            <a:endParaRPr lang="en-US" sz="2400" b="0" dirty="0"/>
          </a:p>
          <a:p>
            <a:pPr algn="r" eaLnBrk="1" hangingPunct="1">
              <a:spcBef>
                <a:spcPts val="0"/>
              </a:spcBef>
              <a:defRPr/>
            </a:pPr>
            <a:endParaRPr lang="en-US" sz="2400" b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21265" y="4191000"/>
            <a:ext cx="3657600" cy="2514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875" dir="270372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2800" b="1" i="1">
                <a:solidFill>
                  <a:srgbClr val="F5F888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2400" b="1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 i="1">
                <a:solidFill>
                  <a:srgbClr val="F5F888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SzPct val="85000"/>
              <a:buNone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en-US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Roger Martin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National Weather Service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Wichita, KS</a:t>
            </a:r>
          </a:p>
          <a:p>
            <a:pPr algn="r" eaLnBrk="1" hangingPunct="1">
              <a:spcBef>
                <a:spcPts val="0"/>
              </a:spcBef>
              <a:defRPr/>
            </a:pPr>
            <a:r>
              <a:rPr lang="en-US" sz="2400" b="0" dirty="0">
                <a:ln w="18415" cmpd="sng">
                  <a:solidFill>
                    <a:srgbClr val="FFFFFF"/>
                  </a:solidFill>
                  <a:prstDash val="solid"/>
                </a:ln>
              </a:rPr>
              <a:t>roger.martin@noaa.gov</a:t>
            </a:r>
            <a:endParaRPr lang="en-US" sz="2400" b="0" kern="0" dirty="0" smtClean="0">
              <a:ln w="18415" cmpd="sng">
                <a:solidFill>
                  <a:srgbClr val="FFFFFF"/>
                </a:solidFill>
                <a:prstDash val="solid"/>
              </a:ln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19200" y="-152400"/>
            <a:ext cx="6629400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5F888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Questions??</a:t>
            </a:r>
            <a:endParaRPr lang="en-US" sz="4400" b="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36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066800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Center Weather Service Unit Offices</a:t>
            </a:r>
            <a:endParaRPr lang="en-US" sz="3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 Cond" pitchFamily="34" charset="0"/>
            </a:endParaRP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1676400"/>
            <a:ext cx="4481724" cy="3066443"/>
          </a:xfrm>
          <a:prstGeom prst="rect">
            <a:avLst/>
          </a:prstGeom>
          <a:ln w="57150"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5410200" y="2999122"/>
            <a:ext cx="172805" cy="210499"/>
          </a:xfrm>
          <a:prstGeom prst="line">
            <a:avLst/>
          </a:prstGeom>
          <a:gradFill rotWithShape="0">
            <a:gsLst>
              <a:gs pos="0">
                <a:srgbClr val="3399FF"/>
              </a:gs>
              <a:gs pos="100000">
                <a:schemeClr val="accent2"/>
              </a:gs>
            </a:gsLst>
            <a:path path="rect">
              <a:fillToRect l="50000" t="50000" r="50000" b="50000"/>
            </a:path>
          </a:gra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51" y="1947504"/>
            <a:ext cx="3354927" cy="139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52" y="3338964"/>
            <a:ext cx="3354926" cy="28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5583005" y="1905000"/>
            <a:ext cx="3377673" cy="4310018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6616" y="1085071"/>
            <a:ext cx="4114800" cy="4038600"/>
          </a:xfrm>
          <a:prstGeom prst="rect">
            <a:avLst/>
          </a:prstGeom>
          <a:noFill/>
          <a:ln>
            <a:noFill/>
          </a:ln>
          <a:effectLst>
            <a:outerShdw dist="35875" dir="270372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8"/>
              </a:buBlip>
              <a:defRPr sz="2800" b="1" i="1">
                <a:solidFill>
                  <a:srgbClr val="F5F888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8"/>
              </a:buBlip>
              <a:defRPr sz="2000" b="1" i="1">
                <a:solidFill>
                  <a:srgbClr val="F5F888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800" kern="0" dirty="0" smtClean="0"/>
              <a:t>Face-to-face scheduled and on-demand briefings for air traffic </a:t>
            </a:r>
            <a:r>
              <a:rPr lang="en-US" altLang="en-US" sz="1800" kern="0" dirty="0" smtClean="0"/>
              <a:t>controllers</a:t>
            </a:r>
          </a:p>
          <a:p>
            <a:pPr marL="0" indent="0">
              <a:buNone/>
            </a:pPr>
            <a:endParaRPr lang="en-US" altLang="en-US" sz="180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kern="0" dirty="0" smtClean="0"/>
              <a:t>Lead seasonal training to controllers and general aviation for aviation weather </a:t>
            </a:r>
            <a:r>
              <a:rPr lang="en-US" altLang="en-US" sz="1800" kern="0" dirty="0" smtClean="0"/>
              <a:t>threats</a:t>
            </a:r>
          </a:p>
          <a:p>
            <a:pPr marL="0" indent="0">
              <a:buNone/>
            </a:pPr>
            <a:endParaRPr lang="en-US" altLang="en-US" sz="180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kern="0" dirty="0" smtClean="0"/>
              <a:t>Support for pilot emergencies and decision support </a:t>
            </a:r>
            <a:r>
              <a:rPr lang="en-US" altLang="en-US" sz="1800" kern="0" dirty="0" smtClean="0"/>
              <a:t>services</a:t>
            </a:r>
          </a:p>
          <a:p>
            <a:pPr marL="0" indent="0">
              <a:buNone/>
            </a:pPr>
            <a:endParaRPr lang="en-US" altLang="en-US" sz="180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kern="0" dirty="0" smtClean="0"/>
              <a:t>Issue </a:t>
            </a:r>
            <a:r>
              <a:rPr lang="en-US" altLang="en-US" sz="1800" kern="0" dirty="0" smtClean="0">
                <a:solidFill>
                  <a:srgbClr val="F5F888"/>
                </a:solidFill>
              </a:rPr>
              <a:t>CWA</a:t>
            </a:r>
            <a:r>
              <a:rPr lang="en-US" altLang="en-US" sz="1800" kern="0" dirty="0" smtClean="0">
                <a:solidFill>
                  <a:srgbClr val="002060"/>
                </a:solidFill>
              </a:rPr>
              <a:t> </a:t>
            </a:r>
            <a:r>
              <a:rPr lang="en-US" altLang="en-US" sz="1800" kern="0" dirty="0" smtClean="0"/>
              <a:t>(</a:t>
            </a:r>
            <a:r>
              <a:rPr lang="en-US" altLang="en-US" sz="1800" i="1" kern="0" dirty="0" smtClean="0"/>
              <a:t>Center Weather Advisory</a:t>
            </a:r>
            <a:r>
              <a:rPr lang="en-US" altLang="en-US" sz="1800" kern="0" dirty="0" smtClean="0"/>
              <a:t>) and/or </a:t>
            </a:r>
            <a:r>
              <a:rPr lang="en-US" altLang="en-US" sz="1800" kern="0" dirty="0" smtClean="0">
                <a:solidFill>
                  <a:srgbClr val="F5F888"/>
                </a:solidFill>
              </a:rPr>
              <a:t>MIS</a:t>
            </a:r>
            <a:r>
              <a:rPr lang="en-US" altLang="en-US" sz="1800" kern="0" dirty="0" smtClean="0">
                <a:solidFill>
                  <a:srgbClr val="002060"/>
                </a:solidFill>
              </a:rPr>
              <a:t> </a:t>
            </a:r>
            <a:r>
              <a:rPr lang="en-US" altLang="en-US" sz="1800" kern="0" dirty="0" smtClean="0"/>
              <a:t>(</a:t>
            </a:r>
            <a:r>
              <a:rPr lang="en-US" altLang="en-US" sz="1800" i="1" kern="0" dirty="0" smtClean="0"/>
              <a:t>Meteorological Impact Statement</a:t>
            </a:r>
            <a:r>
              <a:rPr lang="en-US" altLang="en-US" sz="1800" kern="0" dirty="0" smtClean="0"/>
              <a:t>) as </a:t>
            </a:r>
            <a:r>
              <a:rPr lang="en-US" altLang="en-US" sz="1800" kern="0" dirty="0" smtClean="0"/>
              <a:t>needed</a:t>
            </a:r>
          </a:p>
          <a:p>
            <a:pPr marL="0" indent="0">
              <a:buNone/>
            </a:pPr>
            <a:endParaRPr lang="en-US" altLang="en-US" sz="1800" kern="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800" kern="0" dirty="0" smtClean="0"/>
              <a:t>Social Media via Facebook &amp; Twitter</a:t>
            </a:r>
          </a:p>
        </p:txBody>
      </p:sp>
    </p:spTree>
    <p:extLst>
      <p:ext uri="{BB962C8B-B14F-4D97-AF65-F5344CB8AC3E}">
        <p14:creationId xmlns:p14="http://schemas.microsoft.com/office/powerpoint/2010/main" val="2964115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28625" y="152400"/>
            <a:ext cx="8472488" cy="6477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Weather Advisory (CWA)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418012" y="1295400"/>
            <a:ext cx="4344988" cy="40560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>
                <a:solidFill>
                  <a:schemeClr val="bg1"/>
                </a:solidFill>
              </a:rPr>
              <a:t>An unscheduled weather advisory issued by CWSU meteorologists for ATC use to alert pilots of existing or anticipated adverse weather conditions within the next two </a:t>
            </a:r>
            <a:r>
              <a:rPr lang="en-US" altLang="en-US" sz="2400" dirty="0" smtClean="0">
                <a:solidFill>
                  <a:schemeClr val="bg1"/>
                </a:solidFill>
              </a:rPr>
              <a:t>hours</a:t>
            </a:r>
            <a:endParaRPr lang="en-US" altLang="en-US" sz="2000" dirty="0" smtClean="0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It’s not a flight planning product because of its short lead time and </a:t>
            </a:r>
            <a:r>
              <a:rPr lang="en-US" altLang="en-US" sz="2000" dirty="0" smtClean="0">
                <a:solidFill>
                  <a:schemeClr val="bg1"/>
                </a:solidFill>
              </a:rPr>
              <a:t>duration</a:t>
            </a:r>
            <a:endParaRPr lang="en-US" alt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71684" name="Picture 7" descr="http://www.slc.noaa.gov/slc/WeatherStory/online/Photos/Aviation/av4c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67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71512" y="-152400"/>
            <a:ext cx="8472488" cy="120015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Meteorological </a:t>
            </a:r>
            <a:r>
              <a:rPr lang="en-US" altLang="en-US" i="1" u="sng" dirty="0" smtClean="0">
                <a:solidFill>
                  <a:schemeClr val="bg1"/>
                </a:solidFill>
              </a:rPr>
              <a:t>Impact</a:t>
            </a:r>
            <a:r>
              <a:rPr lang="en-US" altLang="en-US" sz="3600" dirty="0" smtClean="0">
                <a:solidFill>
                  <a:schemeClr val="bg1"/>
                </a:solidFill>
              </a:rPr>
              <a:t> Statement (MIS)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4800600" y="1371600"/>
            <a:ext cx="3897313" cy="4206875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>
                <a:solidFill>
                  <a:schemeClr val="bg1"/>
                </a:solidFill>
              </a:rPr>
              <a:t>An unscheduled discussion product that summarizes anticipated weather conditions with potential impact on air traffic flow control and flight operations in a ARTCC’s area of </a:t>
            </a:r>
            <a:r>
              <a:rPr lang="en-US" altLang="en-US" sz="2400" dirty="0" smtClean="0">
                <a:solidFill>
                  <a:schemeClr val="bg1"/>
                </a:solidFill>
              </a:rPr>
              <a:t>responsibility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>
                <a:solidFill>
                  <a:schemeClr val="bg1"/>
                </a:solidFill>
              </a:rPr>
              <a:t>Written for air traffic and support centers, not </a:t>
            </a:r>
            <a:r>
              <a:rPr lang="en-US" altLang="en-US" sz="2400" dirty="0" smtClean="0">
                <a:solidFill>
                  <a:schemeClr val="bg1"/>
                </a:solidFill>
              </a:rPr>
              <a:t>pilots</a:t>
            </a:r>
            <a:endParaRPr lang="en-US" alt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72708" name="Picture 7" descr="http://www.slc.noaa.gov/slc/WeatherStory/online/Photos/Inversions/inversio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3132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495800"/>
            <a:ext cx="4237038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5F888"/>
                </a:solidFill>
                <a:latin typeface="+mj-lt"/>
              </a:rPr>
              <a:t>ZLC MISs can be issued for mountain waves, fog, strong downslope winds, or “backup</a:t>
            </a:r>
            <a:r>
              <a:rPr lang="en-US" sz="2000" dirty="0" smtClean="0">
                <a:solidFill>
                  <a:srgbClr val="F5F888"/>
                </a:solidFill>
                <a:latin typeface="+mj-lt"/>
              </a:rPr>
              <a:t>”. This is being expanded to include larger weather systems with more significant </a:t>
            </a:r>
            <a:r>
              <a:rPr lang="en-US" sz="2000" dirty="0" smtClean="0">
                <a:solidFill>
                  <a:srgbClr val="F5F888"/>
                </a:solidFill>
                <a:latin typeface="+mj-lt"/>
              </a:rPr>
              <a:t>impacts</a:t>
            </a:r>
            <a:endParaRPr lang="en-US" sz="2000" dirty="0">
              <a:solidFill>
                <a:srgbClr val="F5F88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74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NW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standardNWS</Template>
  <TotalTime>436</TotalTime>
  <Words>2724</Words>
  <Application>Microsoft Office PowerPoint</Application>
  <PresentationFormat>On-screen Show (4:3)</PresentationFormat>
  <Paragraphs>429</Paragraphs>
  <Slides>65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standardNWS</vt:lpstr>
      <vt:lpstr>Aviation Weather Safety</vt:lpstr>
      <vt:lpstr>PowerPoint Presentation</vt:lpstr>
      <vt:lpstr>NWS Weather Forecast Offices</vt:lpstr>
      <vt:lpstr>How We Operate</vt:lpstr>
      <vt:lpstr>PowerPoint Presentation</vt:lpstr>
      <vt:lpstr>PowerPoint Presentation</vt:lpstr>
      <vt:lpstr>Center Weather Service Unit Offices</vt:lpstr>
      <vt:lpstr>Center Weather Advisory (CWA)</vt:lpstr>
      <vt:lpstr>Meteorological Impact Statement (MIS)</vt:lpstr>
      <vt:lpstr>Aviation Weather Center</vt:lpstr>
      <vt:lpstr>Aviation Weather Center</vt:lpstr>
      <vt:lpstr>Aviation Weather Center</vt:lpstr>
      <vt:lpstr>Aviation Weather Center</vt:lpstr>
      <vt:lpstr>Aviation Weather Center</vt:lpstr>
      <vt:lpstr>Aviation Weather Center</vt:lpstr>
      <vt:lpstr>PowerPoint Presentation</vt:lpstr>
      <vt:lpstr>PowerPoint Presentation</vt:lpstr>
      <vt:lpstr>PowerPoint Presentation</vt:lpstr>
      <vt:lpstr>How Are TAFs Created</vt:lpstr>
      <vt:lpstr>How Are TAFs Created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Thunderstorms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Funnel Cloud            Yes, a Tornado   </vt:lpstr>
      <vt:lpstr>PowerPoint Presentation</vt:lpstr>
      <vt:lpstr>Hail (GR)                    Snow Pellots (GS)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Turbulence </vt:lpstr>
      <vt:lpstr>Wind Hazards</vt:lpstr>
      <vt:lpstr>PowerPoint Presentation</vt:lpstr>
      <vt:lpstr>PowerPoint Presentation</vt:lpstr>
      <vt:lpstr>PowerPoint Presentation</vt:lpstr>
      <vt:lpstr>Mountain Wave Clouds</vt:lpstr>
      <vt:lpstr>PowerPoint Presentation</vt:lpstr>
      <vt:lpstr>PowerPoint Presentation</vt:lpstr>
      <vt:lpstr>PowerPoint Presentation</vt:lpstr>
      <vt:lpstr>Winter Weather Hazards</vt:lpstr>
      <vt:lpstr>There’s A Winter What Issued?</vt:lpstr>
      <vt:lpstr>PowerPoint Presentation</vt:lpstr>
      <vt:lpstr>Freezing and Sleet</vt:lpstr>
      <vt:lpstr>Sudden Changes: Snow Bands</vt:lpstr>
      <vt:lpstr>Blizzards and Blowing Snow</vt:lpstr>
      <vt:lpstr>Aviation Weather Safety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Anglin</dc:creator>
  <cp:lastModifiedBy>Jason Anglin</cp:lastModifiedBy>
  <cp:revision>25</cp:revision>
  <dcterms:created xsi:type="dcterms:W3CDTF">2018-09-11T02:17:33Z</dcterms:created>
  <dcterms:modified xsi:type="dcterms:W3CDTF">2018-09-11T20:24:47Z</dcterms:modified>
</cp:coreProperties>
</file>